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85" r:id="rId2"/>
    <p:sldId id="286" r:id="rId3"/>
    <p:sldId id="284" r:id="rId4"/>
    <p:sldId id="258" r:id="rId5"/>
    <p:sldId id="259" r:id="rId6"/>
    <p:sldId id="260" r:id="rId7"/>
    <p:sldId id="287" r:id="rId8"/>
    <p:sldId id="293" r:id="rId9"/>
    <p:sldId id="261" r:id="rId10"/>
    <p:sldId id="262" r:id="rId11"/>
    <p:sldId id="263" r:id="rId12"/>
    <p:sldId id="279" r:id="rId13"/>
    <p:sldId id="266" r:id="rId14"/>
    <p:sldId id="278" r:id="rId15"/>
    <p:sldId id="264" r:id="rId16"/>
    <p:sldId id="265" r:id="rId17"/>
    <p:sldId id="267" r:id="rId18"/>
    <p:sldId id="298" r:id="rId19"/>
    <p:sldId id="29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FD"/>
    <a:srgbClr val="9C3B82"/>
    <a:srgbClr val="F58521"/>
    <a:srgbClr val="882C7C"/>
    <a:srgbClr val="00A65E"/>
    <a:srgbClr val="D1D2D4"/>
    <a:srgbClr val="00824D"/>
    <a:srgbClr val="C2C8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48AF3A-9ED4-479D-BADA-68E6E2B0E67D}" v="14" dt="2021-03-22T13:46:27.2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385" autoAdjust="0"/>
  </p:normalViewPr>
  <p:slideViewPr>
    <p:cSldViewPr snapToGrid="0">
      <p:cViewPr varScale="1">
        <p:scale>
          <a:sx n="56" d="100"/>
          <a:sy n="56" d="100"/>
        </p:scale>
        <p:origin x="222" y="4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tta Nylund" userId="8829487a-84a4-43f4-9f95-b0dbb98899f7" providerId="ADAL" clId="{3248AF3A-9ED4-479D-BADA-68E6E2B0E67D}"/>
    <pc:docChg chg="undo custSel addSld delSld modSld">
      <pc:chgData name="Lotta Nylund" userId="8829487a-84a4-43f4-9f95-b0dbb98899f7" providerId="ADAL" clId="{3248AF3A-9ED4-479D-BADA-68E6E2B0E67D}" dt="2021-03-23T06:15:59.413" v="1079" actId="20577"/>
      <pc:docMkLst>
        <pc:docMk/>
      </pc:docMkLst>
      <pc:sldChg chg="del">
        <pc:chgData name="Lotta Nylund" userId="8829487a-84a4-43f4-9f95-b0dbb98899f7" providerId="ADAL" clId="{3248AF3A-9ED4-479D-BADA-68E6E2B0E67D}" dt="2021-03-08T07:00:48.410" v="0" actId="47"/>
        <pc:sldMkLst>
          <pc:docMk/>
          <pc:sldMk cId="1107503404" sldId="268"/>
        </pc:sldMkLst>
      </pc:sldChg>
      <pc:sldChg chg="del">
        <pc:chgData name="Lotta Nylund" userId="8829487a-84a4-43f4-9f95-b0dbb98899f7" providerId="ADAL" clId="{3248AF3A-9ED4-479D-BADA-68E6E2B0E67D}" dt="2021-03-08T07:00:54.612" v="10" actId="47"/>
        <pc:sldMkLst>
          <pc:docMk/>
          <pc:sldMk cId="1156227342" sldId="269"/>
        </pc:sldMkLst>
      </pc:sldChg>
      <pc:sldChg chg="del">
        <pc:chgData name="Lotta Nylund" userId="8829487a-84a4-43f4-9f95-b0dbb98899f7" providerId="ADAL" clId="{3248AF3A-9ED4-479D-BADA-68E6E2B0E67D}" dt="2021-03-08T07:00:54.069" v="9" actId="47"/>
        <pc:sldMkLst>
          <pc:docMk/>
          <pc:sldMk cId="2288539835" sldId="270"/>
        </pc:sldMkLst>
      </pc:sldChg>
      <pc:sldChg chg="del">
        <pc:chgData name="Lotta Nylund" userId="8829487a-84a4-43f4-9f95-b0dbb98899f7" providerId="ADAL" clId="{3248AF3A-9ED4-479D-BADA-68E6E2B0E67D}" dt="2021-03-08T07:00:53.844" v="8" actId="47"/>
        <pc:sldMkLst>
          <pc:docMk/>
          <pc:sldMk cId="2992909524" sldId="271"/>
        </pc:sldMkLst>
      </pc:sldChg>
      <pc:sldChg chg="del">
        <pc:chgData name="Lotta Nylund" userId="8829487a-84a4-43f4-9f95-b0dbb98899f7" providerId="ADAL" clId="{3248AF3A-9ED4-479D-BADA-68E6E2B0E67D}" dt="2021-03-08T07:00:53.619" v="7" actId="47"/>
        <pc:sldMkLst>
          <pc:docMk/>
          <pc:sldMk cId="1655654790" sldId="272"/>
        </pc:sldMkLst>
      </pc:sldChg>
      <pc:sldChg chg="del">
        <pc:chgData name="Lotta Nylund" userId="8829487a-84a4-43f4-9f95-b0dbb98899f7" providerId="ADAL" clId="{3248AF3A-9ED4-479D-BADA-68E6E2B0E67D}" dt="2021-03-08T07:00:53.444" v="6" actId="47"/>
        <pc:sldMkLst>
          <pc:docMk/>
          <pc:sldMk cId="3425378979" sldId="273"/>
        </pc:sldMkLst>
      </pc:sldChg>
      <pc:sldChg chg="del">
        <pc:chgData name="Lotta Nylund" userId="8829487a-84a4-43f4-9f95-b0dbb98899f7" providerId="ADAL" clId="{3248AF3A-9ED4-479D-BADA-68E6E2B0E67D}" dt="2021-03-08T07:00:53.247" v="5" actId="47"/>
        <pc:sldMkLst>
          <pc:docMk/>
          <pc:sldMk cId="326080079" sldId="274"/>
        </pc:sldMkLst>
      </pc:sldChg>
      <pc:sldChg chg="del">
        <pc:chgData name="Lotta Nylund" userId="8829487a-84a4-43f4-9f95-b0dbb98899f7" providerId="ADAL" clId="{3248AF3A-9ED4-479D-BADA-68E6E2B0E67D}" dt="2021-03-08T07:00:53.018" v="4" actId="47"/>
        <pc:sldMkLst>
          <pc:docMk/>
          <pc:sldMk cId="2562236298" sldId="275"/>
        </pc:sldMkLst>
      </pc:sldChg>
      <pc:sldChg chg="del">
        <pc:chgData name="Lotta Nylund" userId="8829487a-84a4-43f4-9f95-b0dbb98899f7" providerId="ADAL" clId="{3248AF3A-9ED4-479D-BADA-68E6E2B0E67D}" dt="2021-03-08T07:00:52.767" v="3" actId="47"/>
        <pc:sldMkLst>
          <pc:docMk/>
          <pc:sldMk cId="3268523300" sldId="276"/>
        </pc:sldMkLst>
      </pc:sldChg>
      <pc:sldChg chg="del">
        <pc:chgData name="Lotta Nylund" userId="8829487a-84a4-43f4-9f95-b0dbb98899f7" providerId="ADAL" clId="{3248AF3A-9ED4-479D-BADA-68E6E2B0E67D}" dt="2021-03-08T07:00:52.399" v="2" actId="47"/>
        <pc:sldMkLst>
          <pc:docMk/>
          <pc:sldMk cId="3712207852" sldId="277"/>
        </pc:sldMkLst>
      </pc:sldChg>
      <pc:sldChg chg="del">
        <pc:chgData name="Lotta Nylund" userId="8829487a-84a4-43f4-9f95-b0dbb98899f7" providerId="ADAL" clId="{3248AF3A-9ED4-479D-BADA-68E6E2B0E67D}" dt="2021-03-08T07:00:50.440" v="1" actId="47"/>
        <pc:sldMkLst>
          <pc:docMk/>
          <pc:sldMk cId="2301753671" sldId="281"/>
        </pc:sldMkLst>
      </pc:sldChg>
      <pc:sldChg chg="modSp mod">
        <pc:chgData name="Lotta Nylund" userId="8829487a-84a4-43f4-9f95-b0dbb98899f7" providerId="ADAL" clId="{3248AF3A-9ED4-479D-BADA-68E6E2B0E67D}" dt="2021-03-08T07:03:52.032" v="256" actId="20577"/>
        <pc:sldMkLst>
          <pc:docMk/>
          <pc:sldMk cId="1371580060" sldId="284"/>
        </pc:sldMkLst>
        <pc:spChg chg="mod">
          <ac:chgData name="Lotta Nylund" userId="8829487a-84a4-43f4-9f95-b0dbb98899f7" providerId="ADAL" clId="{3248AF3A-9ED4-479D-BADA-68E6E2B0E67D}" dt="2021-03-08T07:03:52.032" v="256" actId="20577"/>
          <ac:spMkLst>
            <pc:docMk/>
            <pc:sldMk cId="1371580060" sldId="284"/>
            <ac:spMk id="6" creationId="{99D4A41D-3AEF-4C45-BD90-55879847523C}"/>
          </ac:spMkLst>
        </pc:spChg>
      </pc:sldChg>
      <pc:sldChg chg="modSp mod">
        <pc:chgData name="Lotta Nylund" userId="8829487a-84a4-43f4-9f95-b0dbb98899f7" providerId="ADAL" clId="{3248AF3A-9ED4-479D-BADA-68E6E2B0E67D}" dt="2021-03-22T12:28:37.974" v="1058" actId="20577"/>
        <pc:sldMkLst>
          <pc:docMk/>
          <pc:sldMk cId="1591066487" sldId="285"/>
        </pc:sldMkLst>
        <pc:spChg chg="mod">
          <ac:chgData name="Lotta Nylund" userId="8829487a-84a4-43f4-9f95-b0dbb98899f7" providerId="ADAL" clId="{3248AF3A-9ED4-479D-BADA-68E6E2B0E67D}" dt="2021-03-22T12:28:37.974" v="1058" actId="20577"/>
          <ac:spMkLst>
            <pc:docMk/>
            <pc:sldMk cId="1591066487" sldId="285"/>
            <ac:spMk id="2" creationId="{6929D15F-014A-4318-BE0B-8C89C9F02E95}"/>
          </ac:spMkLst>
        </pc:spChg>
      </pc:sldChg>
      <pc:sldChg chg="modNotesTx">
        <pc:chgData name="Lotta Nylund" userId="8829487a-84a4-43f4-9f95-b0dbb98899f7" providerId="ADAL" clId="{3248AF3A-9ED4-479D-BADA-68E6E2B0E67D}" dt="2021-03-08T07:03:02.108" v="225" actId="6549"/>
        <pc:sldMkLst>
          <pc:docMk/>
          <pc:sldMk cId="3008364829" sldId="286"/>
        </pc:sldMkLst>
      </pc:sldChg>
      <pc:sldChg chg="modSp mod">
        <pc:chgData name="Lotta Nylund" userId="8829487a-84a4-43f4-9f95-b0dbb98899f7" providerId="ADAL" clId="{3248AF3A-9ED4-479D-BADA-68E6E2B0E67D}" dt="2021-03-08T07:01:07.385" v="17" actId="20577"/>
        <pc:sldMkLst>
          <pc:docMk/>
          <pc:sldMk cId="3887581829" sldId="296"/>
        </pc:sldMkLst>
        <pc:spChg chg="mod">
          <ac:chgData name="Lotta Nylund" userId="8829487a-84a4-43f4-9f95-b0dbb98899f7" providerId="ADAL" clId="{3248AF3A-9ED4-479D-BADA-68E6E2B0E67D}" dt="2021-03-08T07:01:07.385" v="17" actId="20577"/>
          <ac:spMkLst>
            <pc:docMk/>
            <pc:sldMk cId="3887581829" sldId="296"/>
            <ac:spMk id="2" creationId="{447EF601-CC1F-41F1-98AF-FB6FD165171F}"/>
          </ac:spMkLst>
        </pc:spChg>
      </pc:sldChg>
      <pc:sldChg chg="modSp add del mod">
        <pc:chgData name="Lotta Nylund" userId="8829487a-84a4-43f4-9f95-b0dbb98899f7" providerId="ADAL" clId="{3248AF3A-9ED4-479D-BADA-68E6E2B0E67D}" dt="2021-03-23T06:15:59.413" v="1079" actId="20577"/>
        <pc:sldMkLst>
          <pc:docMk/>
          <pc:sldMk cId="1173629372" sldId="298"/>
        </pc:sldMkLst>
        <pc:spChg chg="mod">
          <ac:chgData name="Lotta Nylund" userId="8829487a-84a4-43f4-9f95-b0dbb98899f7" providerId="ADAL" clId="{3248AF3A-9ED4-479D-BADA-68E6E2B0E67D}" dt="2021-03-22T12:29:42.391" v="1060" actId="207"/>
          <ac:spMkLst>
            <pc:docMk/>
            <pc:sldMk cId="1173629372" sldId="298"/>
            <ac:spMk id="2" creationId="{92D6FB17-424B-4B7F-B575-855DCC1080DD}"/>
          </ac:spMkLst>
        </pc:spChg>
        <pc:graphicFrameChg chg="mod modGraphic">
          <ac:chgData name="Lotta Nylund" userId="8829487a-84a4-43f4-9f95-b0dbb98899f7" providerId="ADAL" clId="{3248AF3A-9ED4-479D-BADA-68E6E2B0E67D}" dt="2021-03-23T06:15:59.413" v="1079" actId="20577"/>
          <ac:graphicFrameMkLst>
            <pc:docMk/>
            <pc:sldMk cId="1173629372" sldId="298"/>
            <ac:graphicFrameMk id="5" creationId="{2DB600D2-1A86-4F97-BFF4-83FB80C3C616}"/>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E6A6B-8A49-4DF7-922F-39AF75CB7C4E}" type="datetimeFigureOut">
              <a:rPr lang="fi-FI" smtClean="0"/>
              <a:t>23.3.2021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44E2D6-7E4D-4801-A0D8-960D6D6FD6FB}" type="slidenum">
              <a:rPr lang="fi-FI" smtClean="0"/>
              <a:t>‹#›</a:t>
            </a:fld>
            <a:endParaRPr lang="fi-FI"/>
          </a:p>
        </p:txBody>
      </p:sp>
    </p:spTree>
    <p:extLst>
      <p:ext uri="{BB962C8B-B14F-4D97-AF65-F5344CB8AC3E}">
        <p14:creationId xmlns:p14="http://schemas.microsoft.com/office/powerpoint/2010/main" val="573939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a:t>Rekommendationerna har sammanställts i en infograf på finska och på svenska. Infografens rekommendationer är i linje med UKK-institutets motionskaka. Yrkesfolk i Finland använder motionskakan allmänt som verktyg i rådgivning om fysisk aktivitet. Infografen och motionskakan (</a:t>
            </a:r>
            <a:r>
              <a:rPr lang="sv-SE" dirty="0" err="1"/>
              <a:t>soveltava</a:t>
            </a:r>
            <a:r>
              <a:rPr lang="sv-SE" dirty="0"/>
              <a:t> </a:t>
            </a:r>
            <a:r>
              <a:rPr lang="sv-SE" dirty="0" err="1"/>
              <a:t>liikuntapiirakka</a:t>
            </a:r>
            <a:r>
              <a:rPr lang="sv-SE" dirty="0"/>
              <a:t>) kan användas jämsides. Infografen är lätt att sprida i sociala medier, i printformat eller till exempel som affisch. Avsikten är att infografen ska ha ett uppmuntrande och positivt grepp. Fördelarna med fysisk aktivitet och nackdelarna med för lite fysisk aktivitet förs fram sida vid sida. Den ursprungliga infografen har utarbetats i Storbritannien i samarbete mellan forskare och handikapporganisationer. Den publicerades i oktober 2018 på Start Active, </a:t>
            </a:r>
            <a:r>
              <a:rPr lang="sv-SE" dirty="0" err="1"/>
              <a:t>Stay</a:t>
            </a:r>
            <a:r>
              <a:rPr lang="sv-SE" dirty="0"/>
              <a:t> Active PHE.gov.uk -sajten. Den finsk- och svenskspråkiga versionen har gjorts av Finlands handikappidrott och -motion VAU </a:t>
            </a:r>
            <a:r>
              <a:rPr lang="sv-SE" dirty="0" err="1"/>
              <a:t>rf</a:t>
            </a:r>
            <a:r>
              <a:rPr lang="sv-SE" dirty="0"/>
              <a:t>, förbundet Anpassad motion </a:t>
            </a:r>
            <a:r>
              <a:rPr lang="sv-SE" dirty="0" err="1"/>
              <a:t>SoveLi</a:t>
            </a:r>
            <a:r>
              <a:rPr lang="sv-SE" dirty="0"/>
              <a:t> och Folkhälsan. De har utgående från infografen sammanställt ett utbildningsmaterial som är lätt att använda och är avsett till exempel för föreningars motionsansvariga eller kamrathandledare. Hör dig för om utbildningsmaterial hos Finlands </a:t>
            </a:r>
            <a:r>
              <a:rPr lang="sv-SE" dirty="0" err="1"/>
              <a:t>Paralympiskakomitté</a:t>
            </a:r>
            <a:r>
              <a:rPr lang="sv-SE" dirty="0"/>
              <a:t>, </a:t>
            </a:r>
            <a:r>
              <a:rPr lang="sv-SE" dirty="0" err="1"/>
              <a:t>SoveLi</a:t>
            </a:r>
            <a:r>
              <a:rPr lang="sv-SE" dirty="0"/>
              <a:t> eller Folkhälsan.</a:t>
            </a:r>
            <a:endParaRPr lang="fi-FI" dirty="0"/>
          </a:p>
        </p:txBody>
      </p:sp>
      <p:sp>
        <p:nvSpPr>
          <p:cNvPr id="4" name="Dian numeron paikkamerkki 3"/>
          <p:cNvSpPr>
            <a:spLocks noGrp="1"/>
          </p:cNvSpPr>
          <p:nvPr>
            <p:ph type="sldNum" sz="quarter" idx="5"/>
          </p:nvPr>
        </p:nvSpPr>
        <p:spPr/>
        <p:txBody>
          <a:bodyPr/>
          <a:lstStyle/>
          <a:p>
            <a:fld id="{660F2F3B-E3ED-4C7E-97DD-6306409C4E0B}" type="slidenum">
              <a:rPr lang="en-GB" smtClean="0"/>
              <a:t>1</a:t>
            </a:fld>
            <a:endParaRPr lang="en-GB"/>
          </a:p>
        </p:txBody>
      </p:sp>
    </p:spTree>
    <p:extLst>
      <p:ext uri="{BB962C8B-B14F-4D97-AF65-F5344CB8AC3E}">
        <p14:creationId xmlns:p14="http://schemas.microsoft.com/office/powerpoint/2010/main" val="1674096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err="1"/>
              <a:t>Infograferna</a:t>
            </a:r>
            <a:r>
              <a:rPr lang="fi-FI" dirty="0"/>
              <a:t> </a:t>
            </a:r>
            <a:r>
              <a:rPr lang="fi-FI" dirty="0" err="1"/>
              <a:t>hittas</a:t>
            </a:r>
            <a:r>
              <a:rPr lang="fi-FI" dirty="0"/>
              <a:t> </a:t>
            </a:r>
            <a:r>
              <a:rPr lang="fi-FI" dirty="0" err="1"/>
              <a:t>och</a:t>
            </a:r>
            <a:r>
              <a:rPr lang="fi-FI" dirty="0"/>
              <a:t> </a:t>
            </a:r>
            <a:r>
              <a:rPr lang="fi-FI" dirty="0" err="1"/>
              <a:t>kan</a:t>
            </a:r>
            <a:r>
              <a:rPr lang="fi-FI" dirty="0"/>
              <a:t> </a:t>
            </a:r>
            <a:r>
              <a:rPr lang="fi-FI" dirty="0" err="1"/>
              <a:t>printas</a:t>
            </a:r>
            <a:r>
              <a:rPr lang="fi-FI" dirty="0"/>
              <a:t>: www.vammaisurheilu.fi/palvelut/materiaalit/fyysisen-aktiivisuuden-suositukset </a:t>
            </a:r>
            <a:r>
              <a:rPr lang="fi-FI" dirty="0" err="1"/>
              <a:t>eller</a:t>
            </a:r>
            <a:r>
              <a:rPr lang="fi-FI" dirty="0"/>
              <a:t> www.soveli.fi/soveltava-liikunta/infograafi/</a:t>
            </a:r>
          </a:p>
          <a:p>
            <a:endParaRPr lang="fi-FI" dirty="0"/>
          </a:p>
          <a:p>
            <a:r>
              <a:rPr lang="fi-FI" dirty="0" err="1"/>
              <a:t>Rekommendationerna</a:t>
            </a:r>
            <a:r>
              <a:rPr lang="fi-FI" dirty="0"/>
              <a:t> </a:t>
            </a:r>
            <a:r>
              <a:rPr lang="fi-FI" dirty="0" err="1"/>
              <a:t>är</a:t>
            </a:r>
            <a:r>
              <a:rPr lang="fi-FI" dirty="0"/>
              <a:t> </a:t>
            </a:r>
            <a:r>
              <a:rPr lang="fi-FI" dirty="0" err="1"/>
              <a:t>på</a:t>
            </a:r>
            <a:r>
              <a:rPr lang="fi-FI" dirty="0"/>
              <a:t> </a:t>
            </a:r>
            <a:r>
              <a:rPr lang="fi-FI" dirty="0" err="1"/>
              <a:t>finska</a:t>
            </a:r>
            <a:r>
              <a:rPr lang="fi-FI" dirty="0"/>
              <a:t> </a:t>
            </a:r>
            <a:r>
              <a:rPr lang="fi-FI" dirty="0" err="1"/>
              <a:t>och</a:t>
            </a:r>
            <a:r>
              <a:rPr lang="fi-FI" dirty="0"/>
              <a:t> </a:t>
            </a:r>
            <a:r>
              <a:rPr lang="fi-FI" dirty="0" err="1"/>
              <a:t>svenska</a:t>
            </a:r>
            <a:r>
              <a:rPr lang="fi-FI" dirty="0"/>
              <a:t>. </a:t>
            </a:r>
          </a:p>
        </p:txBody>
      </p:sp>
      <p:sp>
        <p:nvSpPr>
          <p:cNvPr id="4" name="Dian numeron paikkamerkki 3"/>
          <p:cNvSpPr>
            <a:spLocks noGrp="1"/>
          </p:cNvSpPr>
          <p:nvPr>
            <p:ph type="sldNum" sz="quarter" idx="5"/>
          </p:nvPr>
        </p:nvSpPr>
        <p:spPr/>
        <p:txBody>
          <a:bodyPr/>
          <a:lstStyle/>
          <a:p>
            <a:fld id="{660F2F3B-E3ED-4C7E-97DD-6306409C4E0B}" type="slidenum">
              <a:rPr lang="en-GB" smtClean="0"/>
              <a:t>2</a:t>
            </a:fld>
            <a:endParaRPr lang="en-GB"/>
          </a:p>
        </p:txBody>
      </p:sp>
    </p:spTree>
    <p:extLst>
      <p:ext uri="{BB962C8B-B14F-4D97-AF65-F5344CB8AC3E}">
        <p14:creationId xmlns:p14="http://schemas.microsoft.com/office/powerpoint/2010/main" val="1932673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660F2F3B-E3ED-4C7E-97DD-6306409C4E0B}" type="slidenum">
              <a:rPr lang="en-GB" smtClean="0"/>
              <a:t>3</a:t>
            </a:fld>
            <a:endParaRPr lang="en-GB"/>
          </a:p>
        </p:txBody>
      </p:sp>
    </p:spTree>
    <p:extLst>
      <p:ext uri="{BB962C8B-B14F-4D97-AF65-F5344CB8AC3E}">
        <p14:creationId xmlns:p14="http://schemas.microsoft.com/office/powerpoint/2010/main" val="273865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GB" dirty="0"/>
              <a:t>https://www.ruokavirasto.fi/sv/teman/halsoframjande-kost/narings--och-matrekommendationer/tallriksmodellen/</a:t>
            </a:r>
          </a:p>
        </p:txBody>
      </p:sp>
      <p:sp>
        <p:nvSpPr>
          <p:cNvPr id="4" name="Dian numeron paikkamerkki 3"/>
          <p:cNvSpPr>
            <a:spLocks noGrp="1"/>
          </p:cNvSpPr>
          <p:nvPr>
            <p:ph type="sldNum" sz="quarter" idx="5"/>
          </p:nvPr>
        </p:nvSpPr>
        <p:spPr/>
        <p:txBody>
          <a:bodyPr/>
          <a:lstStyle/>
          <a:p>
            <a:fld id="{660F2F3B-E3ED-4C7E-97DD-6306409C4E0B}" type="slidenum">
              <a:rPr lang="en-GB" smtClean="0"/>
              <a:t>7</a:t>
            </a:fld>
            <a:endParaRPr lang="en-GB"/>
          </a:p>
        </p:txBody>
      </p:sp>
    </p:spTree>
    <p:extLst>
      <p:ext uri="{BB962C8B-B14F-4D97-AF65-F5344CB8AC3E}">
        <p14:creationId xmlns:p14="http://schemas.microsoft.com/office/powerpoint/2010/main" val="50192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660F2F3B-E3ED-4C7E-97DD-6306409C4E0B}" type="slidenum">
              <a:rPr lang="en-GB" smtClean="0"/>
              <a:t>8</a:t>
            </a:fld>
            <a:endParaRPr lang="en-GB"/>
          </a:p>
        </p:txBody>
      </p:sp>
    </p:spTree>
    <p:extLst>
      <p:ext uri="{BB962C8B-B14F-4D97-AF65-F5344CB8AC3E}">
        <p14:creationId xmlns:p14="http://schemas.microsoft.com/office/powerpoint/2010/main" val="1642936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Luustoliitto.fi Yhden lonkkamurtumanhoito maksaa noin ….</a:t>
            </a:r>
          </a:p>
        </p:txBody>
      </p:sp>
      <p:sp>
        <p:nvSpPr>
          <p:cNvPr id="4" name="Dian numeron paikkamerkki 3"/>
          <p:cNvSpPr>
            <a:spLocks noGrp="1"/>
          </p:cNvSpPr>
          <p:nvPr>
            <p:ph type="sldNum" sz="quarter" idx="5"/>
          </p:nvPr>
        </p:nvSpPr>
        <p:spPr/>
        <p:txBody>
          <a:bodyPr/>
          <a:lstStyle/>
          <a:p>
            <a:fld id="{CF44E2D6-7E4D-4801-A0D8-960D6D6FD6FB}" type="slidenum">
              <a:rPr lang="fi-FI" smtClean="0"/>
              <a:t>15</a:t>
            </a:fld>
            <a:endParaRPr lang="fi-FI"/>
          </a:p>
        </p:txBody>
      </p:sp>
    </p:spTree>
    <p:extLst>
      <p:ext uri="{BB962C8B-B14F-4D97-AF65-F5344CB8AC3E}">
        <p14:creationId xmlns:p14="http://schemas.microsoft.com/office/powerpoint/2010/main" val="3339732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660F2F3B-E3ED-4C7E-97DD-6306409C4E0B}" type="slidenum">
              <a:rPr lang="en-GB" smtClean="0"/>
              <a:t>19</a:t>
            </a:fld>
            <a:endParaRPr lang="en-GB"/>
          </a:p>
        </p:txBody>
      </p:sp>
    </p:spTree>
    <p:extLst>
      <p:ext uri="{BB962C8B-B14F-4D97-AF65-F5344CB8AC3E}">
        <p14:creationId xmlns:p14="http://schemas.microsoft.com/office/powerpoint/2010/main" val="2790739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F27926FE-3AA5-4FDE-86A3-E0AF2600995B}" type="datetimeFigureOut">
              <a:rPr lang="en-GB" smtClean="0"/>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2E8F2D-E348-45C7-A6D0-643C6A41740E}" type="slidenum">
              <a:rPr lang="en-GB" smtClean="0"/>
              <a:t>‹#›</a:t>
            </a:fld>
            <a:endParaRPr lang="en-GB"/>
          </a:p>
        </p:txBody>
      </p:sp>
    </p:spTree>
    <p:extLst>
      <p:ext uri="{BB962C8B-B14F-4D97-AF65-F5344CB8AC3E}">
        <p14:creationId xmlns:p14="http://schemas.microsoft.com/office/powerpoint/2010/main" val="1479732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F27926FE-3AA5-4FDE-86A3-E0AF2600995B}" type="datetimeFigureOut">
              <a:rPr lang="en-GB" smtClean="0"/>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2E8F2D-E348-45C7-A6D0-643C6A41740E}" type="slidenum">
              <a:rPr lang="en-GB" smtClean="0"/>
              <a:t>‹#›</a:t>
            </a:fld>
            <a:endParaRPr lang="en-GB"/>
          </a:p>
        </p:txBody>
      </p:sp>
    </p:spTree>
    <p:extLst>
      <p:ext uri="{BB962C8B-B14F-4D97-AF65-F5344CB8AC3E}">
        <p14:creationId xmlns:p14="http://schemas.microsoft.com/office/powerpoint/2010/main" val="225387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F27926FE-3AA5-4FDE-86A3-E0AF2600995B}" type="datetimeFigureOut">
              <a:rPr lang="en-GB" smtClean="0"/>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2E8F2D-E348-45C7-A6D0-643C6A41740E}" type="slidenum">
              <a:rPr lang="en-GB" smtClean="0"/>
              <a:t>‹#›</a:t>
            </a:fld>
            <a:endParaRPr lang="en-GB"/>
          </a:p>
        </p:txBody>
      </p:sp>
    </p:spTree>
    <p:extLst>
      <p:ext uri="{BB962C8B-B14F-4D97-AF65-F5344CB8AC3E}">
        <p14:creationId xmlns:p14="http://schemas.microsoft.com/office/powerpoint/2010/main" val="2309912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F27926FE-3AA5-4FDE-86A3-E0AF2600995B}" type="datetimeFigureOut">
              <a:rPr lang="en-GB" smtClean="0"/>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2E8F2D-E348-45C7-A6D0-643C6A41740E}" type="slidenum">
              <a:rPr lang="en-GB" smtClean="0"/>
              <a:t>‹#›</a:t>
            </a:fld>
            <a:endParaRPr lang="en-GB"/>
          </a:p>
        </p:txBody>
      </p:sp>
    </p:spTree>
    <p:extLst>
      <p:ext uri="{BB962C8B-B14F-4D97-AF65-F5344CB8AC3E}">
        <p14:creationId xmlns:p14="http://schemas.microsoft.com/office/powerpoint/2010/main" val="250404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i-FI"/>
              <a:t>Muokkaa ots. perustyyl. napsautt.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F27926FE-3AA5-4FDE-86A3-E0AF2600995B}" type="datetimeFigureOut">
              <a:rPr lang="en-GB" smtClean="0"/>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2E8F2D-E348-45C7-A6D0-643C6A41740E}" type="slidenum">
              <a:rPr lang="en-GB" smtClean="0"/>
              <a:t>‹#›</a:t>
            </a:fld>
            <a:endParaRPr lang="en-GB"/>
          </a:p>
        </p:txBody>
      </p:sp>
    </p:spTree>
    <p:extLst>
      <p:ext uri="{BB962C8B-B14F-4D97-AF65-F5344CB8AC3E}">
        <p14:creationId xmlns:p14="http://schemas.microsoft.com/office/powerpoint/2010/main" val="1247860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F27926FE-3AA5-4FDE-86A3-E0AF2600995B}" type="datetimeFigureOut">
              <a:rPr lang="en-GB" smtClean="0"/>
              <a:t>23/03/2021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2E8F2D-E348-45C7-A6D0-643C6A41740E}" type="slidenum">
              <a:rPr lang="en-GB" smtClean="0"/>
              <a:t>‹#›</a:t>
            </a:fld>
            <a:endParaRPr lang="en-GB"/>
          </a:p>
        </p:txBody>
      </p:sp>
    </p:spTree>
    <p:extLst>
      <p:ext uri="{BB962C8B-B14F-4D97-AF65-F5344CB8AC3E}">
        <p14:creationId xmlns:p14="http://schemas.microsoft.com/office/powerpoint/2010/main" val="3801427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i-FI"/>
              <a:t>Muokkaa ots. perustyyl. napsautt.</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F27926FE-3AA5-4FDE-86A3-E0AF2600995B}" type="datetimeFigureOut">
              <a:rPr lang="en-GB" smtClean="0"/>
              <a:t>23/03/2021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2E8F2D-E348-45C7-A6D0-643C6A41740E}" type="slidenum">
              <a:rPr lang="en-GB" smtClean="0"/>
              <a:t>‹#›</a:t>
            </a:fld>
            <a:endParaRPr lang="en-GB"/>
          </a:p>
        </p:txBody>
      </p:sp>
    </p:spTree>
    <p:extLst>
      <p:ext uri="{BB962C8B-B14F-4D97-AF65-F5344CB8AC3E}">
        <p14:creationId xmlns:p14="http://schemas.microsoft.com/office/powerpoint/2010/main" val="3955332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F27926FE-3AA5-4FDE-86A3-E0AF2600995B}" type="datetimeFigureOut">
              <a:rPr lang="en-GB" smtClean="0"/>
              <a:t>23/03/2021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2E8F2D-E348-45C7-A6D0-643C6A41740E}" type="slidenum">
              <a:rPr lang="en-GB" smtClean="0"/>
              <a:t>‹#›</a:t>
            </a:fld>
            <a:endParaRPr lang="en-GB"/>
          </a:p>
        </p:txBody>
      </p:sp>
    </p:spTree>
    <p:extLst>
      <p:ext uri="{BB962C8B-B14F-4D97-AF65-F5344CB8AC3E}">
        <p14:creationId xmlns:p14="http://schemas.microsoft.com/office/powerpoint/2010/main" val="38356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7926FE-3AA5-4FDE-86A3-E0AF2600995B}" type="datetimeFigureOut">
              <a:rPr lang="en-GB" smtClean="0"/>
              <a:t>23/03/2021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52E8F2D-E348-45C7-A6D0-643C6A41740E}" type="slidenum">
              <a:rPr lang="en-GB" smtClean="0"/>
              <a:t>‹#›</a:t>
            </a:fld>
            <a:endParaRPr lang="en-GB"/>
          </a:p>
        </p:txBody>
      </p:sp>
    </p:spTree>
    <p:extLst>
      <p:ext uri="{BB962C8B-B14F-4D97-AF65-F5344CB8AC3E}">
        <p14:creationId xmlns:p14="http://schemas.microsoft.com/office/powerpoint/2010/main" val="2573552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F27926FE-3AA5-4FDE-86A3-E0AF2600995B}" type="datetimeFigureOut">
              <a:rPr lang="en-GB" smtClean="0"/>
              <a:t>23/03/2021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2E8F2D-E348-45C7-A6D0-643C6A41740E}" type="slidenum">
              <a:rPr lang="en-GB" smtClean="0"/>
              <a:t>‹#›</a:t>
            </a:fld>
            <a:endParaRPr lang="en-GB"/>
          </a:p>
        </p:txBody>
      </p:sp>
    </p:spTree>
    <p:extLst>
      <p:ext uri="{BB962C8B-B14F-4D97-AF65-F5344CB8AC3E}">
        <p14:creationId xmlns:p14="http://schemas.microsoft.com/office/powerpoint/2010/main" val="3782361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F27926FE-3AA5-4FDE-86A3-E0AF2600995B}" type="datetimeFigureOut">
              <a:rPr lang="en-GB" smtClean="0"/>
              <a:t>23/03/2021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2E8F2D-E348-45C7-A6D0-643C6A41740E}" type="slidenum">
              <a:rPr lang="en-GB" smtClean="0"/>
              <a:t>‹#›</a:t>
            </a:fld>
            <a:endParaRPr lang="en-GB"/>
          </a:p>
        </p:txBody>
      </p:sp>
    </p:spTree>
    <p:extLst>
      <p:ext uri="{BB962C8B-B14F-4D97-AF65-F5344CB8AC3E}">
        <p14:creationId xmlns:p14="http://schemas.microsoft.com/office/powerpoint/2010/main" val="3652998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7926FE-3AA5-4FDE-86A3-E0AF2600995B}" type="datetimeFigureOut">
              <a:rPr lang="en-GB" smtClean="0"/>
              <a:t>23/03/2021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E8F2D-E348-45C7-A6D0-643C6A41740E}" type="slidenum">
              <a:rPr lang="en-GB" smtClean="0"/>
              <a:t>‹#›</a:t>
            </a:fld>
            <a:endParaRPr lang="en-GB"/>
          </a:p>
        </p:txBody>
      </p:sp>
    </p:spTree>
    <p:extLst>
      <p:ext uri="{BB962C8B-B14F-4D97-AF65-F5344CB8AC3E}">
        <p14:creationId xmlns:p14="http://schemas.microsoft.com/office/powerpoint/2010/main" val="8937542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idrott.fi/motion/inspiration/hemmatraning/" TargetMode="External"/><Relationship Id="rId2" Type="http://schemas.openxmlformats.org/officeDocument/2006/relationships/hyperlink" Target="https://www.suomenlatu.fi/ulkoile/perheliikunta/lautapelit-pihapeleina.html" TargetMode="Externa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hyperlink" Target="https://www.voimaavanhuuteen.fi/sv/motion-utomhus-3/" TargetMode="External"/><Relationship Id="rId4" Type="http://schemas.openxmlformats.org/officeDocument/2006/relationships/hyperlink" Target="https://www.folkhalsan.fi/kampanj/naturkraf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folkhalsan.fi/naturkraft" TargetMode="External"/><Relationship Id="rId2" Type="http://schemas.openxmlformats.org/officeDocument/2006/relationships/hyperlink" Target="http://www.utinaturen.fi/" TargetMode="Externa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youtube.com/watch?v=NHDRhNSmU7E"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025A26F0-9AEF-4DDA-9F4F-0B0A3EAA54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3699" y="0"/>
            <a:ext cx="4848301" cy="6858000"/>
          </a:xfrm>
          <a:prstGeom prst="rect">
            <a:avLst/>
          </a:prstGeom>
        </p:spPr>
      </p:pic>
      <p:sp>
        <p:nvSpPr>
          <p:cNvPr id="2" name="Suorakulmio 1">
            <a:extLst>
              <a:ext uri="{FF2B5EF4-FFF2-40B4-BE49-F238E27FC236}">
                <a16:creationId xmlns:a16="http://schemas.microsoft.com/office/drawing/2014/main" id="{6929D15F-014A-4318-BE0B-8C89C9F02E95}"/>
              </a:ext>
            </a:extLst>
          </p:cNvPr>
          <p:cNvSpPr/>
          <p:nvPr/>
        </p:nvSpPr>
        <p:spPr>
          <a:xfrm>
            <a:off x="352985" y="628233"/>
            <a:ext cx="6375192" cy="2800767"/>
          </a:xfrm>
          <a:prstGeom prst="rect">
            <a:avLst/>
          </a:prstGeom>
        </p:spPr>
        <p:txBody>
          <a:bodyPr wrap="square">
            <a:spAutoFit/>
          </a:bodyPr>
          <a:lstStyle/>
          <a:p>
            <a:pPr algn="ctr"/>
            <a:r>
              <a:rPr lang="fi-FI" sz="4400" b="1" dirty="0" err="1">
                <a:solidFill>
                  <a:srgbClr val="00824D"/>
                </a:solidFill>
                <a:latin typeface="Arial" panose="020B0604020202020204" pitchFamily="34" charset="0"/>
                <a:cs typeface="Arial" panose="020B0604020202020204" pitchFamily="34" charset="0"/>
              </a:rPr>
              <a:t>Fysisk</a:t>
            </a:r>
            <a:r>
              <a:rPr lang="fi-FI" sz="4400" b="1" dirty="0">
                <a:solidFill>
                  <a:srgbClr val="00824D"/>
                </a:solidFill>
                <a:latin typeface="Arial" panose="020B0604020202020204" pitchFamily="34" charset="0"/>
                <a:cs typeface="Arial" panose="020B0604020202020204" pitchFamily="34" charset="0"/>
              </a:rPr>
              <a:t> </a:t>
            </a:r>
            <a:r>
              <a:rPr lang="fi-FI" sz="4400" b="1" dirty="0" err="1">
                <a:solidFill>
                  <a:srgbClr val="00824D"/>
                </a:solidFill>
                <a:latin typeface="Arial" panose="020B0604020202020204" pitchFamily="34" charset="0"/>
                <a:cs typeface="Arial" panose="020B0604020202020204" pitchFamily="34" charset="0"/>
              </a:rPr>
              <a:t>aktivitet</a:t>
            </a:r>
            <a:r>
              <a:rPr lang="fi-FI" sz="4400" b="1" dirty="0">
                <a:solidFill>
                  <a:srgbClr val="00824D"/>
                </a:solidFill>
                <a:latin typeface="Arial" panose="020B0604020202020204" pitchFamily="34" charset="0"/>
                <a:cs typeface="Arial" panose="020B0604020202020204" pitchFamily="34" charset="0"/>
              </a:rPr>
              <a:t> </a:t>
            </a:r>
            <a:r>
              <a:rPr lang="fi-FI" sz="4400" b="1" dirty="0" err="1">
                <a:solidFill>
                  <a:srgbClr val="00824D"/>
                </a:solidFill>
                <a:latin typeface="Arial" panose="020B0604020202020204" pitchFamily="34" charset="0"/>
                <a:cs typeface="Arial" panose="020B0604020202020204" pitchFamily="34" charset="0"/>
              </a:rPr>
              <a:t>Rekommendationer</a:t>
            </a:r>
            <a:r>
              <a:rPr lang="fi-FI" sz="4400" b="1" dirty="0">
                <a:solidFill>
                  <a:srgbClr val="00824D"/>
                </a:solidFill>
                <a:latin typeface="Arial" panose="020B0604020202020204" pitchFamily="34" charset="0"/>
                <a:cs typeface="Arial" panose="020B0604020202020204" pitchFamily="34" charset="0"/>
              </a:rPr>
              <a:t> för </a:t>
            </a:r>
            <a:r>
              <a:rPr lang="fi-FI" sz="4400" b="1" dirty="0" err="1">
                <a:solidFill>
                  <a:srgbClr val="00824D"/>
                </a:solidFill>
                <a:latin typeface="Arial" panose="020B0604020202020204" pitchFamily="34" charset="0"/>
                <a:cs typeface="Arial" panose="020B0604020202020204" pitchFamily="34" charset="0"/>
              </a:rPr>
              <a:t>vuxna</a:t>
            </a:r>
            <a:r>
              <a:rPr lang="fi-FI" sz="4400" b="1" dirty="0">
                <a:solidFill>
                  <a:srgbClr val="00824D"/>
                </a:solidFill>
                <a:latin typeface="Arial" panose="020B0604020202020204" pitchFamily="34" charset="0"/>
                <a:cs typeface="Arial" panose="020B0604020202020204" pitchFamily="34" charset="0"/>
              </a:rPr>
              <a:t> </a:t>
            </a:r>
            <a:r>
              <a:rPr lang="fi-FI" sz="4400" b="1" dirty="0" err="1">
                <a:solidFill>
                  <a:srgbClr val="00824D"/>
                </a:solidFill>
                <a:latin typeface="Arial" panose="020B0604020202020204" pitchFamily="34" charset="0"/>
                <a:cs typeface="Arial" panose="020B0604020202020204" pitchFamily="34" charset="0"/>
              </a:rPr>
              <a:t>med</a:t>
            </a:r>
            <a:r>
              <a:rPr lang="fi-FI" sz="4400" b="1" dirty="0">
                <a:solidFill>
                  <a:srgbClr val="00824D"/>
                </a:solidFill>
                <a:latin typeface="Arial" panose="020B0604020202020204" pitchFamily="34" charset="0"/>
                <a:cs typeface="Arial" panose="020B0604020202020204" pitchFamily="34" charset="0"/>
              </a:rPr>
              <a:t> </a:t>
            </a:r>
            <a:r>
              <a:rPr lang="fi-FI" sz="4400" b="1" dirty="0" err="1">
                <a:solidFill>
                  <a:srgbClr val="00824D"/>
                </a:solidFill>
                <a:latin typeface="Arial" panose="020B0604020202020204" pitchFamily="34" charset="0"/>
                <a:cs typeface="Arial" panose="020B0604020202020204" pitchFamily="34" charset="0"/>
              </a:rPr>
              <a:t>funktionsnedsättning</a:t>
            </a:r>
            <a:endParaRPr lang="fi-FI" sz="4400" b="1" dirty="0">
              <a:solidFill>
                <a:srgbClr val="00824D"/>
              </a:solidFill>
              <a:latin typeface="Arial" panose="020B0604020202020204" pitchFamily="34" charset="0"/>
              <a:cs typeface="Arial" panose="020B0604020202020204" pitchFamily="34" charset="0"/>
            </a:endParaRPr>
          </a:p>
        </p:txBody>
      </p:sp>
      <p:sp>
        <p:nvSpPr>
          <p:cNvPr id="4" name="Suorakulmio 3">
            <a:extLst>
              <a:ext uri="{FF2B5EF4-FFF2-40B4-BE49-F238E27FC236}">
                <a16:creationId xmlns:a16="http://schemas.microsoft.com/office/drawing/2014/main" id="{6CBAC9A4-1B03-4906-BA1E-FA97C71CDFBB}"/>
              </a:ext>
            </a:extLst>
          </p:cNvPr>
          <p:cNvSpPr/>
          <p:nvPr/>
        </p:nvSpPr>
        <p:spPr>
          <a:xfrm>
            <a:off x="632177" y="3863875"/>
            <a:ext cx="6096000" cy="830997"/>
          </a:xfrm>
          <a:prstGeom prst="rect">
            <a:avLst/>
          </a:prstGeom>
        </p:spPr>
        <p:txBody>
          <a:bodyPr>
            <a:spAutoFit/>
          </a:bodyPr>
          <a:lstStyle/>
          <a:p>
            <a:pPr algn="ctr"/>
            <a:r>
              <a:rPr lang="sv-SE" sz="2400" dirty="0" err="1">
                <a:latin typeface="Arial" panose="020B0604020202020204" pitchFamily="34" charset="0"/>
                <a:cs typeface="Arial" panose="020B0604020202020204" pitchFamily="34" charset="0"/>
              </a:rPr>
              <a:t>Fyysisen</a:t>
            </a:r>
            <a:r>
              <a:rPr lang="sv-SE" sz="2400" dirty="0">
                <a:latin typeface="Arial" panose="020B0604020202020204" pitchFamily="34" charset="0"/>
                <a:cs typeface="Arial" panose="020B0604020202020204" pitchFamily="34" charset="0"/>
              </a:rPr>
              <a:t> </a:t>
            </a:r>
            <a:r>
              <a:rPr lang="sv-SE" sz="2400" dirty="0" err="1">
                <a:latin typeface="Arial" panose="020B0604020202020204" pitchFamily="34" charset="0"/>
                <a:cs typeface="Arial" panose="020B0604020202020204" pitchFamily="34" charset="0"/>
              </a:rPr>
              <a:t>aktiivisuuden</a:t>
            </a:r>
            <a:r>
              <a:rPr lang="sv-SE" sz="2400" dirty="0">
                <a:latin typeface="Arial" panose="020B0604020202020204" pitchFamily="34" charset="0"/>
                <a:cs typeface="Arial" panose="020B0604020202020204" pitchFamily="34" charset="0"/>
              </a:rPr>
              <a:t> </a:t>
            </a:r>
            <a:r>
              <a:rPr lang="sv-SE" sz="2400" dirty="0" err="1">
                <a:latin typeface="Arial" panose="020B0604020202020204" pitchFamily="34" charset="0"/>
                <a:cs typeface="Arial" panose="020B0604020202020204" pitchFamily="34" charset="0"/>
              </a:rPr>
              <a:t>suositukset</a:t>
            </a:r>
            <a:r>
              <a:rPr lang="sv-SE" sz="2400" dirty="0">
                <a:latin typeface="Arial" panose="020B0604020202020204" pitchFamily="34" charset="0"/>
                <a:cs typeface="Arial" panose="020B0604020202020204" pitchFamily="34" charset="0"/>
              </a:rPr>
              <a:t> </a:t>
            </a:r>
            <a:r>
              <a:rPr lang="sv-SE" sz="2400" dirty="0" err="1">
                <a:latin typeface="Arial" panose="020B0604020202020204" pitchFamily="34" charset="0"/>
                <a:cs typeface="Arial" panose="020B0604020202020204" pitchFamily="34" charset="0"/>
              </a:rPr>
              <a:t>toimintaesteisille</a:t>
            </a:r>
            <a:r>
              <a:rPr lang="sv-SE" sz="2400" dirty="0">
                <a:latin typeface="Arial" panose="020B0604020202020204" pitchFamily="34" charset="0"/>
                <a:cs typeface="Arial" panose="020B0604020202020204" pitchFamily="34" charset="0"/>
              </a:rPr>
              <a:t> </a:t>
            </a:r>
            <a:r>
              <a:rPr lang="sv-SE" sz="2400" dirty="0" err="1">
                <a:latin typeface="Arial" panose="020B0604020202020204" pitchFamily="34" charset="0"/>
                <a:cs typeface="Arial" panose="020B0604020202020204" pitchFamily="34" charset="0"/>
              </a:rPr>
              <a:t>aikuisille</a:t>
            </a:r>
            <a:r>
              <a:rPr lang="sv-SE" sz="2400" dirty="0">
                <a:latin typeface="Arial" panose="020B0604020202020204" pitchFamily="34" charset="0"/>
                <a:cs typeface="Arial" panose="020B0604020202020204" pitchFamily="34" charset="0"/>
              </a:rPr>
              <a:t> -</a:t>
            </a:r>
            <a:r>
              <a:rPr lang="sv-SE" sz="2400" dirty="0" err="1">
                <a:latin typeface="Arial" panose="020B0604020202020204" pitchFamily="34" charset="0"/>
                <a:cs typeface="Arial" panose="020B0604020202020204" pitchFamily="34" charset="0"/>
              </a:rPr>
              <a:t>infograafi</a:t>
            </a:r>
            <a:endParaRPr lang="sv-SE" sz="2400" dirty="0">
              <a:latin typeface="Arial" panose="020B0604020202020204" pitchFamily="34" charset="0"/>
              <a:cs typeface="Arial" panose="020B0604020202020204" pitchFamily="34" charset="0"/>
            </a:endParaRPr>
          </a:p>
        </p:txBody>
      </p:sp>
      <p:sp>
        <p:nvSpPr>
          <p:cNvPr id="6" name="Suorakulmio 5">
            <a:extLst>
              <a:ext uri="{FF2B5EF4-FFF2-40B4-BE49-F238E27FC236}">
                <a16:creationId xmlns:a16="http://schemas.microsoft.com/office/drawing/2014/main" id="{68D26F73-A847-47D4-A2CF-E73DBA4997D0}"/>
              </a:ext>
            </a:extLst>
          </p:cNvPr>
          <p:cNvSpPr/>
          <p:nvPr/>
        </p:nvSpPr>
        <p:spPr>
          <a:xfrm>
            <a:off x="251038" y="5583436"/>
            <a:ext cx="6858277" cy="923330"/>
          </a:xfrm>
          <a:prstGeom prst="rect">
            <a:avLst/>
          </a:prstGeom>
        </p:spPr>
        <p:txBody>
          <a:bodyPr wrap="square">
            <a:spAutoFit/>
          </a:bodyPr>
          <a:lstStyle/>
          <a:p>
            <a:pPr algn="ctr"/>
            <a:r>
              <a:rPr lang="fi-FI" dirty="0" err="1">
                <a:latin typeface="Arial" panose="020B0604020202020204" pitchFamily="34" charset="0"/>
                <a:cs typeface="Arial" panose="020B0604020202020204" pitchFamily="34" charset="0"/>
              </a:rPr>
              <a:t>Finlands</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Paralympiska</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Kommitté</a:t>
            </a:r>
            <a:r>
              <a:rPr lang="fi-FI" dirty="0">
                <a:latin typeface="Arial" panose="020B0604020202020204" pitchFamily="34" charset="0"/>
                <a:cs typeface="Arial" panose="020B0604020202020204" pitchFamily="34" charset="0"/>
              </a:rPr>
              <a:t>, </a:t>
            </a:r>
          </a:p>
          <a:p>
            <a:pPr algn="ctr"/>
            <a:r>
              <a:rPr lang="fi-FI" dirty="0">
                <a:latin typeface="Arial" panose="020B0604020202020204" pitchFamily="34" charset="0"/>
                <a:cs typeface="Arial" panose="020B0604020202020204" pitchFamily="34" charset="0"/>
              </a:rPr>
              <a:t>Soveltava liikunta </a:t>
            </a:r>
            <a:r>
              <a:rPr lang="fi-FI" dirty="0" err="1">
                <a:latin typeface="Arial" panose="020B0604020202020204" pitchFamily="34" charset="0"/>
                <a:cs typeface="Arial" panose="020B0604020202020204" pitchFamily="34" charset="0"/>
              </a:rPr>
              <a:t>SoveLi</a:t>
            </a:r>
            <a:r>
              <a:rPr lang="fi-FI" dirty="0">
                <a:latin typeface="Arial" panose="020B0604020202020204" pitchFamily="34" charset="0"/>
                <a:cs typeface="Arial" panose="020B0604020202020204" pitchFamily="34" charset="0"/>
              </a:rPr>
              <a:t> &amp; Folkhälsan 2019</a:t>
            </a:r>
          </a:p>
          <a:p>
            <a:pPr algn="ctr"/>
            <a:r>
              <a:rPr lang="fi-FI" dirty="0" err="1">
                <a:latin typeface="Arial" panose="020B0604020202020204" pitchFamily="34" charset="0"/>
                <a:cs typeface="Arial" panose="020B0604020202020204" pitchFamily="34" charset="0"/>
              </a:rPr>
              <a:t>Uppdaterad</a:t>
            </a:r>
            <a:r>
              <a:rPr lang="fi-FI" dirty="0">
                <a:latin typeface="Arial" panose="020B0604020202020204" pitchFamily="34" charset="0"/>
                <a:cs typeface="Arial" panose="020B0604020202020204" pitchFamily="34" charset="0"/>
              </a:rPr>
              <a:t> 2021</a:t>
            </a:r>
          </a:p>
        </p:txBody>
      </p:sp>
    </p:spTree>
    <p:extLst>
      <p:ext uri="{BB962C8B-B14F-4D97-AF65-F5344CB8AC3E}">
        <p14:creationId xmlns:p14="http://schemas.microsoft.com/office/powerpoint/2010/main" val="1591066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89E38DBA-0D07-4757-BCBA-8888427038BB}"/>
              </a:ext>
            </a:extLst>
          </p:cNvPr>
          <p:cNvSpPr txBox="1"/>
          <p:nvPr/>
        </p:nvSpPr>
        <p:spPr>
          <a:xfrm>
            <a:off x="2985051" y="1675726"/>
            <a:ext cx="8150088" cy="5212068"/>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sv-FI" sz="2400" dirty="0">
                <a:effectLst/>
                <a:latin typeface="Arial" panose="020B0604020202020204" pitchFamily="34" charset="0"/>
                <a:ea typeface="Calibri" panose="020F0502020204030204" pitchFamily="34" charset="0"/>
                <a:cs typeface="Arial" panose="020B0604020202020204" pitchFamily="34" charset="0"/>
              </a:rPr>
              <a:t>Motion upprätthåller muskelkonditionen och i alla åldrar är det möjligt att förbättra på prestationsförmågan genom träning. </a:t>
            </a:r>
            <a:endParaRPr lang="fi-FI"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sv-FI" sz="2400" dirty="0">
                <a:effectLst/>
                <a:latin typeface="Arial" panose="020B0604020202020204" pitchFamily="34" charset="0"/>
                <a:ea typeface="Calibri" panose="020F0502020204030204" pitchFamily="34" charset="0"/>
                <a:cs typeface="Arial" panose="020B0604020202020204" pitchFamily="34" charset="0"/>
              </a:rPr>
              <a:t>En god muskelstyrka hjälper att hålla oss på fötterna/upprätta</a:t>
            </a:r>
            <a:endParaRPr lang="fi-FI"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sv-FI" sz="2400" dirty="0">
                <a:effectLst/>
                <a:latin typeface="Arial" panose="020B0604020202020204" pitchFamily="34" charset="0"/>
                <a:ea typeface="Calibri" panose="020F0502020204030204" pitchFamily="34" charset="0"/>
                <a:cs typeface="Arial" panose="020B0604020202020204" pitchFamily="34" charset="0"/>
              </a:rPr>
              <a:t>Muskelstyrkan minskar med stigande åldern.</a:t>
            </a:r>
            <a:endParaRPr lang="fi-FI"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sv-FI" sz="2400" dirty="0">
                <a:effectLst/>
                <a:latin typeface="Arial" panose="020B0604020202020204" pitchFamily="34" charset="0"/>
                <a:ea typeface="Calibri" panose="020F0502020204030204" pitchFamily="34" charset="0"/>
                <a:cs typeface="Arial" panose="020B0604020202020204" pitchFamily="34" charset="0"/>
              </a:rPr>
              <a:t>Med regelbunden rörelse kan man förebygga fallolyckor och andra skador eller problem som kan uppkomma vid stigande ålder. </a:t>
            </a:r>
            <a:endParaRPr lang="fi-FI"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sv-FI" sz="2400" dirty="0">
                <a:effectLst/>
                <a:latin typeface="Arial" panose="020B0604020202020204" pitchFamily="34" charset="0"/>
                <a:ea typeface="Calibri" panose="020F0502020204030204" pitchFamily="34" charset="0"/>
                <a:cs typeface="Arial" panose="020B0604020202020204" pitchFamily="34" charset="0"/>
              </a:rPr>
              <a:t>Osteoporos:  Benvävnadens täthet minskar och vilket leder till större risk för benbrott. Du kan förebygga osteoporos genom regelbunden motion och</a:t>
            </a:r>
            <a:r>
              <a:rPr lang="sv-FI" sz="2400" dirty="0">
                <a:solidFill>
                  <a:srgbClr val="333333"/>
                </a:solidFill>
                <a:effectLst/>
                <a:latin typeface="Arial" panose="020B0604020202020204" pitchFamily="34" charset="0"/>
                <a:ea typeface="Calibri" panose="020F0502020204030204" pitchFamily="34" charset="0"/>
                <a:cs typeface="Arial" panose="020B0604020202020204" pitchFamily="34" charset="0"/>
              </a:rPr>
              <a:t> tillräckligt intag av kalcium och D-vitamin.</a:t>
            </a:r>
            <a:endParaRPr lang="fi-FI"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kstiruutu 4">
            <a:extLst>
              <a:ext uri="{FF2B5EF4-FFF2-40B4-BE49-F238E27FC236}">
                <a16:creationId xmlns:a16="http://schemas.microsoft.com/office/drawing/2014/main" id="{D3FF287A-0896-4BEE-BFA9-8FE457937A28}"/>
              </a:ext>
            </a:extLst>
          </p:cNvPr>
          <p:cNvSpPr txBox="1"/>
          <p:nvPr/>
        </p:nvSpPr>
        <p:spPr>
          <a:xfrm>
            <a:off x="2985051" y="1060173"/>
            <a:ext cx="8150088" cy="615553"/>
          </a:xfrm>
          <a:prstGeom prst="rect">
            <a:avLst/>
          </a:prstGeom>
          <a:noFill/>
        </p:spPr>
        <p:txBody>
          <a:bodyPr wrap="square" rtlCol="0">
            <a:spAutoFit/>
          </a:bodyPr>
          <a:lstStyle/>
          <a:p>
            <a:r>
              <a:rPr lang="fi-FI" sz="3400" b="1" dirty="0" err="1">
                <a:latin typeface="Arial" panose="020B0604020202020204" pitchFamily="34" charset="0"/>
                <a:cs typeface="Arial" panose="020B0604020202020204" pitchFamily="34" charset="0"/>
              </a:rPr>
              <a:t>Stärker</a:t>
            </a:r>
            <a:r>
              <a:rPr lang="fi-FI" sz="3400" b="1" dirty="0">
                <a:latin typeface="Arial" panose="020B0604020202020204" pitchFamily="34" charset="0"/>
                <a:cs typeface="Arial" panose="020B0604020202020204" pitchFamily="34" charset="0"/>
              </a:rPr>
              <a:t> </a:t>
            </a:r>
            <a:r>
              <a:rPr lang="fi-FI" sz="3400" b="1" dirty="0" err="1">
                <a:latin typeface="Arial" panose="020B0604020202020204" pitchFamily="34" charset="0"/>
                <a:cs typeface="Arial" panose="020B0604020202020204" pitchFamily="34" charset="0"/>
              </a:rPr>
              <a:t>muskler</a:t>
            </a:r>
            <a:r>
              <a:rPr lang="fi-FI" sz="3400" b="1" dirty="0">
                <a:latin typeface="Arial" panose="020B0604020202020204" pitchFamily="34" charset="0"/>
                <a:cs typeface="Arial" panose="020B0604020202020204" pitchFamily="34" charset="0"/>
              </a:rPr>
              <a:t> </a:t>
            </a:r>
            <a:r>
              <a:rPr lang="fi-FI" sz="3400" b="1" dirty="0" err="1">
                <a:latin typeface="Arial" panose="020B0604020202020204" pitchFamily="34" charset="0"/>
                <a:cs typeface="Arial" panose="020B0604020202020204" pitchFamily="34" charset="0"/>
              </a:rPr>
              <a:t>och</a:t>
            </a:r>
            <a:r>
              <a:rPr lang="fi-FI" sz="3400" b="1" dirty="0">
                <a:latin typeface="Arial" panose="020B0604020202020204" pitchFamily="34" charset="0"/>
                <a:cs typeface="Arial" panose="020B0604020202020204" pitchFamily="34" charset="0"/>
              </a:rPr>
              <a:t> </a:t>
            </a:r>
            <a:r>
              <a:rPr lang="fi-FI" sz="3400" b="1" dirty="0" err="1">
                <a:latin typeface="Arial" panose="020B0604020202020204" pitchFamily="34" charset="0"/>
                <a:cs typeface="Arial" panose="020B0604020202020204" pitchFamily="34" charset="0"/>
              </a:rPr>
              <a:t>benbyggnad</a:t>
            </a:r>
            <a:endParaRPr lang="en-GB" sz="3400" b="1" dirty="0">
              <a:latin typeface="Arial" panose="020B0604020202020204" pitchFamily="34" charset="0"/>
              <a:cs typeface="Arial" panose="020B0604020202020204" pitchFamily="34" charset="0"/>
            </a:endParaRPr>
          </a:p>
        </p:txBody>
      </p:sp>
      <p:pic>
        <p:nvPicPr>
          <p:cNvPr id="6" name="Kuva 5">
            <a:extLst>
              <a:ext uri="{FF2B5EF4-FFF2-40B4-BE49-F238E27FC236}">
                <a16:creationId xmlns:a16="http://schemas.microsoft.com/office/drawing/2014/main" id="{8AAD9B19-EB48-40CA-9A42-4E769C54DC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46"/>
            <a:ext cx="2478157" cy="6854254"/>
          </a:xfrm>
          <a:prstGeom prst="rect">
            <a:avLst/>
          </a:prstGeom>
        </p:spPr>
      </p:pic>
    </p:spTree>
    <p:extLst>
      <p:ext uri="{BB962C8B-B14F-4D97-AF65-F5344CB8AC3E}">
        <p14:creationId xmlns:p14="http://schemas.microsoft.com/office/powerpoint/2010/main" val="2492750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397D6D4F-F533-4BEC-B287-D89AC86D018C}"/>
              </a:ext>
            </a:extLst>
          </p:cNvPr>
          <p:cNvSpPr txBox="1"/>
          <p:nvPr/>
        </p:nvSpPr>
        <p:spPr>
          <a:xfrm>
            <a:off x="2985051" y="1675726"/>
            <a:ext cx="8150088" cy="5337551"/>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sv-FI" sz="2000" dirty="0">
                <a:effectLst/>
                <a:latin typeface="Arial" panose="020B0604020202020204" pitchFamily="34" charset="0"/>
                <a:ea typeface="Calibri" panose="020F0502020204030204" pitchFamily="34" charset="0"/>
                <a:cs typeface="Arial" panose="020B0604020202020204" pitchFamily="34" charset="0"/>
              </a:rPr>
              <a:t>Med bra kondition orkar du ta dig fram längre sträckor med rullstol eller till fots</a:t>
            </a:r>
            <a:endParaRPr lang="fi-FI"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sv-FI" sz="2000" dirty="0">
                <a:effectLst/>
                <a:latin typeface="Arial" panose="020B0604020202020204" pitchFamily="34" charset="0"/>
                <a:ea typeface="Calibri" panose="020F0502020204030204" pitchFamily="34" charset="0"/>
                <a:cs typeface="Arial" panose="020B0604020202020204" pitchFamily="34" charset="0"/>
              </a:rPr>
              <a:t>Redan 3 minuter av rask rörelse förbättrar på lungkapaciteten och blodcirkulationen.</a:t>
            </a:r>
            <a:endParaRPr lang="fi-FI"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sv-FI" sz="2000" dirty="0">
                <a:effectLst/>
                <a:latin typeface="Arial" panose="020B0604020202020204" pitchFamily="34" charset="0"/>
                <a:ea typeface="Calibri" panose="020F0502020204030204" pitchFamily="34" charset="0"/>
                <a:cs typeface="Arial" panose="020B0604020202020204" pitchFamily="34" charset="0"/>
              </a:rPr>
              <a:t>Med bra kondition blir du snabbare frisk ifall du blir sjuk. </a:t>
            </a:r>
            <a:endParaRPr lang="fi-FI"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sv-FI" sz="2000" dirty="0">
                <a:effectLst/>
                <a:latin typeface="Arial" panose="020B0604020202020204" pitchFamily="34" charset="0"/>
                <a:ea typeface="Calibri" panose="020F0502020204030204" pitchFamily="34" charset="0"/>
                <a:cs typeface="Arial" panose="020B0604020202020204" pitchFamily="34" charset="0"/>
              </a:rPr>
              <a:t>Gör små förändringar i din vardag: välj hissen istället för trapporna, bli av en busshållplats för tidigt, lämna bilen hemma och ta dig till butiken med din rullstol. </a:t>
            </a:r>
            <a:endParaRPr lang="fi-FI"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sv-FI" sz="2000" dirty="0">
                <a:effectLst/>
                <a:latin typeface="Arial" panose="020B0604020202020204" pitchFamily="34" charset="0"/>
                <a:ea typeface="Calibri" panose="020F0502020204030204" pitchFamily="34" charset="0"/>
                <a:cs typeface="Arial" panose="020B0604020202020204" pitchFamily="34" charset="0"/>
              </a:rPr>
              <a:t>Utgå från din egen nivå och kondition. Börja långsam och öka rörelsen stegvis. </a:t>
            </a:r>
            <a:endParaRPr lang="fi-FI"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sv-FI" sz="2000" dirty="0">
                <a:effectLst/>
                <a:latin typeface="Arial" panose="020B0604020202020204" pitchFamily="34" charset="0"/>
                <a:ea typeface="Calibri" panose="020F0502020204030204" pitchFamily="34" charset="0"/>
                <a:cs typeface="Arial" panose="020B0604020202020204" pitchFamily="34" charset="0"/>
              </a:rPr>
              <a:t>Du kan mäta ansträngningsnivån: rörelsen är rask då du kan prata trots att du blir andfådd </a:t>
            </a:r>
            <a:endParaRPr lang="fi-FI"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sv-FI" sz="2000" dirty="0">
                <a:effectLst/>
                <a:latin typeface="Arial" panose="020B0604020202020204" pitchFamily="34" charset="0"/>
                <a:ea typeface="Calibri" panose="020F0502020204030204" pitchFamily="34" charset="0"/>
                <a:cs typeface="Arial" panose="020B0604020202020204" pitchFamily="34" charset="0"/>
              </a:rPr>
              <a:t>”Jag hinner inte springa i en timme, bara 30 minuter, så då springer jag inte alls.”</a:t>
            </a:r>
            <a:endParaRPr lang="fi-FI"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sv-FI" sz="2000" dirty="0">
                <a:effectLst/>
                <a:latin typeface="Arial" panose="020B0604020202020204" pitchFamily="34" charset="0"/>
                <a:ea typeface="Calibri" panose="020F0502020204030204" pitchFamily="34" charset="0"/>
                <a:cs typeface="Arial" panose="020B0604020202020204" pitchFamily="34" charset="0"/>
              </a:rPr>
              <a:t>Ha ett mål och ta små steg för att nå det.  </a:t>
            </a:r>
            <a:endParaRPr lang="fi-FI"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sv-FI" sz="2000" dirty="0">
                <a:effectLst/>
                <a:latin typeface="Arial" panose="020B0604020202020204" pitchFamily="34" charset="0"/>
                <a:ea typeface="Calibri" panose="020F0502020204030204" pitchFamily="34" charset="0"/>
                <a:cs typeface="Arial" panose="020B0604020202020204" pitchFamily="34" charset="0"/>
              </a:rPr>
              <a:t>Motionens hälsoeffekter kan man inte lagras </a:t>
            </a:r>
            <a:endParaRPr lang="fi-FI"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kstiruutu 4">
            <a:extLst>
              <a:ext uri="{FF2B5EF4-FFF2-40B4-BE49-F238E27FC236}">
                <a16:creationId xmlns:a16="http://schemas.microsoft.com/office/drawing/2014/main" id="{82A49FD4-AFD3-4CB5-993E-D4588B4EC82E}"/>
              </a:ext>
            </a:extLst>
          </p:cNvPr>
          <p:cNvSpPr txBox="1"/>
          <p:nvPr/>
        </p:nvSpPr>
        <p:spPr>
          <a:xfrm>
            <a:off x="2985051" y="1060173"/>
            <a:ext cx="8150088" cy="615553"/>
          </a:xfrm>
          <a:prstGeom prst="rect">
            <a:avLst/>
          </a:prstGeom>
          <a:noFill/>
        </p:spPr>
        <p:txBody>
          <a:bodyPr wrap="square" rtlCol="0">
            <a:spAutoFit/>
          </a:bodyPr>
          <a:lstStyle/>
          <a:p>
            <a:r>
              <a:rPr lang="fi-FI" sz="3400" b="1" dirty="0" err="1">
                <a:latin typeface="Arial" panose="020B0604020202020204" pitchFamily="34" charset="0"/>
                <a:cs typeface="Arial" panose="020B0604020202020204" pitchFamily="34" charset="0"/>
              </a:rPr>
              <a:t>Höjer</a:t>
            </a:r>
            <a:r>
              <a:rPr lang="fi-FI" sz="3400" b="1" dirty="0">
                <a:latin typeface="Arial" panose="020B0604020202020204" pitchFamily="34" charset="0"/>
                <a:cs typeface="Arial" panose="020B0604020202020204" pitchFamily="34" charset="0"/>
              </a:rPr>
              <a:t> </a:t>
            </a:r>
            <a:r>
              <a:rPr lang="fi-FI" sz="3400" b="1" dirty="0" err="1">
                <a:latin typeface="Arial" panose="020B0604020202020204" pitchFamily="34" charset="0"/>
                <a:cs typeface="Arial" panose="020B0604020202020204" pitchFamily="34" charset="0"/>
              </a:rPr>
              <a:t>konditionen</a:t>
            </a:r>
            <a:r>
              <a:rPr lang="fi-FI" sz="3400" b="1" dirty="0">
                <a:latin typeface="Arial" panose="020B0604020202020204" pitchFamily="34" charset="0"/>
                <a:cs typeface="Arial" panose="020B0604020202020204" pitchFamily="34" charset="0"/>
              </a:rPr>
              <a:t> </a:t>
            </a:r>
            <a:endParaRPr lang="en-GB" sz="3400" b="1" dirty="0">
              <a:latin typeface="Arial" panose="020B0604020202020204" pitchFamily="34" charset="0"/>
              <a:cs typeface="Arial" panose="020B0604020202020204" pitchFamily="34" charset="0"/>
            </a:endParaRPr>
          </a:p>
        </p:txBody>
      </p:sp>
      <p:pic>
        <p:nvPicPr>
          <p:cNvPr id="6" name="Kuva 5">
            <a:extLst>
              <a:ext uri="{FF2B5EF4-FFF2-40B4-BE49-F238E27FC236}">
                <a16:creationId xmlns:a16="http://schemas.microsoft.com/office/drawing/2014/main" id="{A3827BC5-8005-4547-95DE-9BA5C77099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43" y="0"/>
            <a:ext cx="2491408" cy="6890904"/>
          </a:xfrm>
          <a:prstGeom prst="rect">
            <a:avLst/>
          </a:prstGeom>
        </p:spPr>
      </p:pic>
    </p:spTree>
    <p:extLst>
      <p:ext uri="{BB962C8B-B14F-4D97-AF65-F5344CB8AC3E}">
        <p14:creationId xmlns:p14="http://schemas.microsoft.com/office/powerpoint/2010/main" val="634087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397D6D4F-F533-4BEC-B287-D89AC86D018C}"/>
              </a:ext>
            </a:extLst>
          </p:cNvPr>
          <p:cNvSpPr txBox="1"/>
          <p:nvPr/>
        </p:nvSpPr>
        <p:spPr>
          <a:xfrm>
            <a:off x="2985051" y="2113720"/>
            <a:ext cx="8150088" cy="3620158"/>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fi-FI" sz="2400" dirty="0">
                <a:effectLst/>
                <a:latin typeface="Arial" panose="020B0604020202020204" pitchFamily="34" charset="0"/>
                <a:ea typeface="Calibri" panose="020F0502020204030204" pitchFamily="34" charset="0"/>
                <a:cs typeface="Arial" panose="020B0604020202020204" pitchFamily="34" charset="0"/>
              </a:rPr>
              <a:t>Suomen Latu – </a:t>
            </a:r>
            <a:r>
              <a:rPr lang="fi-FI" sz="2400" dirty="0" err="1">
                <a:effectLst/>
                <a:latin typeface="Arial" panose="020B0604020202020204" pitchFamily="34" charset="0"/>
                <a:ea typeface="Calibri" panose="020F0502020204030204" pitchFamily="34" charset="0"/>
                <a:cs typeface="Arial" panose="020B0604020202020204" pitchFamily="34" charset="0"/>
              </a:rPr>
              <a:t>brädspel</a:t>
            </a:r>
            <a:r>
              <a:rPr lang="fi-FI" sz="2400" dirty="0">
                <a:effectLst/>
                <a:latin typeface="Arial" panose="020B0604020202020204" pitchFamily="34" charset="0"/>
                <a:ea typeface="Calibri" panose="020F0502020204030204" pitchFamily="34" charset="0"/>
                <a:cs typeface="Arial" panose="020B0604020202020204" pitchFamily="34" charset="0"/>
              </a:rPr>
              <a:t> </a:t>
            </a:r>
            <a:r>
              <a:rPr lang="fi-FI" sz="24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https://www.suomenlatu.fi/ulkoile/perheliikunta/lautapelit-pihapeleina.html</a:t>
            </a:r>
            <a:endParaRPr lang="fi-FI"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sv-FI" sz="2400" dirty="0">
                <a:effectLst/>
                <a:latin typeface="Arial" panose="020B0604020202020204" pitchFamily="34" charset="0"/>
                <a:ea typeface="Calibri" panose="020F0502020204030204" pitchFamily="34" charset="0"/>
                <a:cs typeface="Arial" panose="020B0604020202020204" pitchFamily="34" charset="0"/>
              </a:rPr>
              <a:t>FSI – Hemmaträning </a:t>
            </a:r>
            <a:r>
              <a:rPr lang="sv-FI" sz="24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https://idrott.fi/motion/inspiration/hemmatraning/</a:t>
            </a:r>
            <a:r>
              <a:rPr lang="sv-FI" sz="2400" dirty="0">
                <a:effectLst/>
                <a:latin typeface="Arial" panose="020B0604020202020204" pitchFamily="34" charset="0"/>
                <a:ea typeface="Calibri" panose="020F0502020204030204" pitchFamily="34" charset="0"/>
                <a:cs typeface="Arial" panose="020B0604020202020204" pitchFamily="34" charset="0"/>
              </a:rPr>
              <a:t> </a:t>
            </a:r>
            <a:endParaRPr lang="fi-FI"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sv-FI" sz="2400" dirty="0">
                <a:effectLst/>
                <a:latin typeface="Arial" panose="020B0604020202020204" pitchFamily="34" charset="0"/>
                <a:ea typeface="Calibri" panose="020F0502020204030204" pitchFamily="34" charset="0"/>
                <a:cs typeface="Arial" panose="020B0604020202020204" pitchFamily="34" charset="0"/>
              </a:rPr>
              <a:t>Folkhälsan – Naturkraft för familjer </a:t>
            </a:r>
            <a:r>
              <a:rPr lang="sv-FI" sz="24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https://www.folkhalsan.fi/kampanj/naturkraft/</a:t>
            </a:r>
            <a:r>
              <a:rPr lang="sv-FI" sz="2400" dirty="0">
                <a:effectLst/>
                <a:latin typeface="Arial" panose="020B0604020202020204" pitchFamily="34" charset="0"/>
                <a:ea typeface="Calibri" panose="020F0502020204030204" pitchFamily="34" charset="0"/>
                <a:cs typeface="Arial" panose="020B0604020202020204" pitchFamily="34" charset="0"/>
              </a:rPr>
              <a:t> </a:t>
            </a:r>
            <a:endParaRPr lang="fi-FI"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sv-FI" sz="2400" dirty="0" err="1">
                <a:effectLst/>
                <a:latin typeface="Arial" panose="020B0604020202020204" pitchFamily="34" charset="0"/>
                <a:ea typeface="Calibri" panose="020F0502020204030204" pitchFamily="34" charset="0"/>
                <a:cs typeface="Arial" panose="020B0604020202020204" pitchFamily="34" charset="0"/>
              </a:rPr>
              <a:t>Äldreinstitutet</a:t>
            </a:r>
            <a:r>
              <a:rPr lang="sv-FI" sz="2400" dirty="0">
                <a:effectLst/>
                <a:latin typeface="Arial" panose="020B0604020202020204" pitchFamily="34" charset="0"/>
                <a:ea typeface="Calibri" panose="020F0502020204030204" pitchFamily="34" charset="0"/>
                <a:cs typeface="Arial" panose="020B0604020202020204" pitchFamily="34" charset="0"/>
              </a:rPr>
              <a:t> – Kraft i åren </a:t>
            </a:r>
            <a:r>
              <a:rPr lang="sv-FI" sz="24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https://www.voimaavanhuuteen.fi/sv/motion-utomhus-3/</a:t>
            </a:r>
            <a:r>
              <a:rPr lang="sv-FI" sz="2400" dirty="0">
                <a:effectLst/>
                <a:latin typeface="Arial" panose="020B0604020202020204" pitchFamily="34" charset="0"/>
                <a:ea typeface="Calibri" panose="020F0502020204030204" pitchFamily="34" charset="0"/>
                <a:cs typeface="Arial" panose="020B0604020202020204" pitchFamily="34" charset="0"/>
              </a:rPr>
              <a:t> </a:t>
            </a:r>
            <a:endParaRPr lang="fi-FI"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kstiruutu 4">
            <a:extLst>
              <a:ext uri="{FF2B5EF4-FFF2-40B4-BE49-F238E27FC236}">
                <a16:creationId xmlns:a16="http://schemas.microsoft.com/office/drawing/2014/main" id="{82A49FD4-AFD3-4CB5-993E-D4588B4EC82E}"/>
              </a:ext>
            </a:extLst>
          </p:cNvPr>
          <p:cNvSpPr txBox="1"/>
          <p:nvPr/>
        </p:nvSpPr>
        <p:spPr>
          <a:xfrm>
            <a:off x="2985051" y="1060173"/>
            <a:ext cx="8150088" cy="615553"/>
          </a:xfrm>
          <a:prstGeom prst="rect">
            <a:avLst/>
          </a:prstGeom>
          <a:noFill/>
        </p:spPr>
        <p:txBody>
          <a:bodyPr wrap="square" rtlCol="0">
            <a:spAutoFit/>
          </a:bodyPr>
          <a:lstStyle/>
          <a:p>
            <a:r>
              <a:rPr lang="fi-FI" sz="3400" b="1" dirty="0" err="1">
                <a:latin typeface="Arial" panose="020B0604020202020204" pitchFamily="34" charset="0"/>
                <a:cs typeface="Arial" panose="020B0604020202020204" pitchFamily="34" charset="0"/>
              </a:rPr>
              <a:t>Hemmaträning</a:t>
            </a:r>
            <a:r>
              <a:rPr lang="fi-FI" sz="3400" b="1" dirty="0">
                <a:latin typeface="Arial" panose="020B0604020202020204" pitchFamily="34" charset="0"/>
                <a:cs typeface="Arial" panose="020B0604020202020204" pitchFamily="34" charset="0"/>
              </a:rPr>
              <a:t> </a:t>
            </a:r>
            <a:endParaRPr lang="en-GB" sz="3400" b="1" dirty="0">
              <a:latin typeface="Arial" panose="020B0604020202020204" pitchFamily="34" charset="0"/>
              <a:cs typeface="Arial" panose="020B0604020202020204" pitchFamily="34" charset="0"/>
            </a:endParaRPr>
          </a:p>
        </p:txBody>
      </p:sp>
      <p:pic>
        <p:nvPicPr>
          <p:cNvPr id="6" name="Kuva 5">
            <a:extLst>
              <a:ext uri="{FF2B5EF4-FFF2-40B4-BE49-F238E27FC236}">
                <a16:creationId xmlns:a16="http://schemas.microsoft.com/office/drawing/2014/main" id="{A3827BC5-8005-4547-95DE-9BA5C77099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843" y="0"/>
            <a:ext cx="2491408" cy="6890904"/>
          </a:xfrm>
          <a:prstGeom prst="rect">
            <a:avLst/>
          </a:prstGeom>
        </p:spPr>
      </p:pic>
    </p:spTree>
    <p:extLst>
      <p:ext uri="{BB962C8B-B14F-4D97-AF65-F5344CB8AC3E}">
        <p14:creationId xmlns:p14="http://schemas.microsoft.com/office/powerpoint/2010/main" val="2538996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8521"/>
        </a:solidFill>
        <a:effectLst/>
      </p:bgPr>
    </p:bg>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5141959D-7F49-4578-8D4E-5DC4D53611D5}"/>
              </a:ext>
            </a:extLst>
          </p:cNvPr>
          <p:cNvSpPr txBox="1"/>
          <p:nvPr/>
        </p:nvSpPr>
        <p:spPr>
          <a:xfrm>
            <a:off x="1322363" y="1688121"/>
            <a:ext cx="9481626" cy="3046988"/>
          </a:xfrm>
          <a:prstGeom prst="rect">
            <a:avLst/>
          </a:prstGeom>
          <a:noFill/>
        </p:spPr>
        <p:txBody>
          <a:bodyPr wrap="square" rtlCol="0">
            <a:spAutoFit/>
          </a:bodyPr>
          <a:lstStyle/>
          <a:p>
            <a:r>
              <a:rPr lang="sv-SE" sz="3200" b="1" dirty="0">
                <a:solidFill>
                  <a:schemeClr val="bg1"/>
                </a:solidFill>
                <a:latin typeface="Arial" panose="020B0604020202020204" pitchFamily="34" charset="0"/>
                <a:cs typeface="Arial" panose="020B0604020202020204" pitchFamily="34" charset="0"/>
              </a:rPr>
              <a:t>För att nå betydande hälsoeffekter behöver du minst 150 minuter rask motion varje vecka.</a:t>
            </a:r>
          </a:p>
          <a:p>
            <a:endParaRPr lang="sv-SE" sz="3200" b="1" dirty="0">
              <a:solidFill>
                <a:schemeClr val="bg1"/>
              </a:solidFill>
              <a:latin typeface="Arial" panose="020B0604020202020204" pitchFamily="34" charset="0"/>
              <a:cs typeface="Arial" panose="020B0604020202020204" pitchFamily="34" charset="0"/>
            </a:endParaRPr>
          </a:p>
          <a:p>
            <a:endParaRPr lang="sv-SE" sz="3200" b="1" dirty="0">
              <a:solidFill>
                <a:schemeClr val="bg1"/>
              </a:solidFill>
              <a:latin typeface="Arial" panose="020B0604020202020204" pitchFamily="34" charset="0"/>
              <a:cs typeface="Arial" panose="020B0604020202020204" pitchFamily="34" charset="0"/>
            </a:endParaRPr>
          </a:p>
          <a:p>
            <a:r>
              <a:rPr lang="sv-SE" sz="3200" b="1" dirty="0">
                <a:solidFill>
                  <a:schemeClr val="bg1"/>
                </a:solidFill>
                <a:latin typeface="Arial" panose="020B0604020202020204" pitchFamily="34" charset="0"/>
                <a:cs typeface="Arial" panose="020B0604020202020204" pitchFamily="34" charset="0"/>
              </a:rPr>
              <a:t>Gör balans- och muskelstärkande övningar minst två dagar i veckan.</a:t>
            </a:r>
            <a:endParaRPr lang="en-GB"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5121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8521"/>
        </a:solidFill>
        <a:effectLst/>
      </p:bgPr>
    </p:bg>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B0D06EEA-94CC-4ACE-8F6E-1C6490561F0F}"/>
              </a:ext>
            </a:extLst>
          </p:cNvPr>
          <p:cNvSpPr txBox="1"/>
          <p:nvPr/>
        </p:nvSpPr>
        <p:spPr>
          <a:xfrm>
            <a:off x="1309111" y="1688121"/>
            <a:ext cx="9481626" cy="4524315"/>
          </a:xfrm>
          <a:prstGeom prst="rect">
            <a:avLst/>
          </a:prstGeom>
          <a:noFill/>
        </p:spPr>
        <p:txBody>
          <a:bodyPr wrap="square" rtlCol="0">
            <a:spAutoFit/>
          </a:bodyPr>
          <a:lstStyle/>
          <a:p>
            <a:r>
              <a:rPr lang="sv-SE" sz="3200" b="1" dirty="0">
                <a:solidFill>
                  <a:schemeClr val="bg1"/>
                </a:solidFill>
                <a:latin typeface="Arial" panose="020B0604020202020204" pitchFamily="34" charset="0"/>
                <a:cs typeface="Arial" panose="020B0604020202020204" pitchFamily="34" charset="0"/>
              </a:rPr>
              <a:t>Rask motion känner du igen av att</a:t>
            </a:r>
          </a:p>
          <a:p>
            <a:r>
              <a:rPr lang="sv-SE" sz="3200" b="1" dirty="0">
                <a:solidFill>
                  <a:schemeClr val="bg1"/>
                </a:solidFill>
                <a:latin typeface="Arial" panose="020B0604020202020204" pitchFamily="34" charset="0"/>
                <a:cs typeface="Arial" panose="020B0604020202020204" pitchFamily="34" charset="0"/>
              </a:rPr>
              <a:t>du blir lätt andfådd men kan</a:t>
            </a:r>
          </a:p>
          <a:p>
            <a:r>
              <a:rPr lang="sv-SE" sz="3200" b="1" dirty="0">
                <a:solidFill>
                  <a:schemeClr val="bg1"/>
                </a:solidFill>
                <a:latin typeface="Arial" panose="020B0604020202020204" pitchFamily="34" charset="0"/>
                <a:cs typeface="Arial" panose="020B0604020202020204" pitchFamily="34" charset="0"/>
              </a:rPr>
              <a:t>prata hela meningar</a:t>
            </a:r>
          </a:p>
          <a:p>
            <a:pPr algn="ctr"/>
            <a:endParaRPr lang="sv-SE" sz="3200" b="1" dirty="0">
              <a:solidFill>
                <a:schemeClr val="bg1"/>
              </a:solidFill>
              <a:latin typeface="Arial" panose="020B0604020202020204" pitchFamily="34" charset="0"/>
              <a:cs typeface="Arial" panose="020B0604020202020204" pitchFamily="34" charset="0"/>
            </a:endParaRPr>
          </a:p>
          <a:p>
            <a:r>
              <a:rPr lang="sv-SE" sz="3200" b="1" dirty="0">
                <a:solidFill>
                  <a:schemeClr val="bg1"/>
                </a:solidFill>
                <a:latin typeface="Arial" panose="020B0604020202020204" pitchFamily="34" charset="0"/>
                <a:cs typeface="Arial" panose="020B0604020202020204" pitchFamily="34" charset="0"/>
              </a:rPr>
              <a:t>Ansträngande motion känner du igen av att du blir ordentligt andfådd och</a:t>
            </a:r>
          </a:p>
          <a:p>
            <a:r>
              <a:rPr lang="sv-SE" sz="3200" b="1" dirty="0">
                <a:solidFill>
                  <a:schemeClr val="bg1"/>
                </a:solidFill>
                <a:latin typeface="Arial" panose="020B0604020202020204" pitchFamily="34" charset="0"/>
                <a:cs typeface="Arial" panose="020B0604020202020204" pitchFamily="34" charset="0"/>
              </a:rPr>
              <a:t>kan bara prata några ord åt gången </a:t>
            </a:r>
          </a:p>
          <a:p>
            <a:pPr algn="ctr"/>
            <a:endParaRPr lang="sv-SE" sz="3200" b="1" dirty="0">
              <a:solidFill>
                <a:schemeClr val="bg1"/>
              </a:solidFill>
              <a:latin typeface="Arial" panose="020B0604020202020204" pitchFamily="34" charset="0"/>
              <a:cs typeface="Arial" panose="020B0604020202020204" pitchFamily="34" charset="0"/>
            </a:endParaRPr>
          </a:p>
          <a:p>
            <a:pPr algn="ctr"/>
            <a:endParaRPr lang="en-GB" sz="3200" b="1" dirty="0">
              <a:solidFill>
                <a:schemeClr val="bg1"/>
              </a:solidFill>
              <a:latin typeface="Arial" panose="020B0604020202020204" pitchFamily="34" charset="0"/>
              <a:cs typeface="Arial" panose="020B0604020202020204" pitchFamily="34" charset="0"/>
            </a:endParaRPr>
          </a:p>
        </p:txBody>
      </p:sp>
      <p:sp>
        <p:nvSpPr>
          <p:cNvPr id="3" name="Tekstiruutu 2">
            <a:extLst>
              <a:ext uri="{FF2B5EF4-FFF2-40B4-BE49-F238E27FC236}">
                <a16:creationId xmlns:a16="http://schemas.microsoft.com/office/drawing/2014/main" id="{E4386B38-96C9-4338-BAEE-79672D3F5148}"/>
              </a:ext>
            </a:extLst>
          </p:cNvPr>
          <p:cNvSpPr txBox="1"/>
          <p:nvPr/>
        </p:nvSpPr>
        <p:spPr>
          <a:xfrm>
            <a:off x="1322363" y="5934216"/>
            <a:ext cx="9481626" cy="954107"/>
          </a:xfrm>
          <a:prstGeom prst="rect">
            <a:avLst/>
          </a:prstGeom>
          <a:noFill/>
        </p:spPr>
        <p:txBody>
          <a:bodyPr wrap="square" rtlCol="0">
            <a:spAutoFit/>
          </a:bodyPr>
          <a:lstStyle/>
          <a:p>
            <a:pPr algn="ctr"/>
            <a:r>
              <a:rPr lang="en-GB" sz="1400" b="1" dirty="0" err="1">
                <a:solidFill>
                  <a:schemeClr val="bg1"/>
                </a:solidFill>
                <a:latin typeface="Arial" panose="020B0604020202020204" pitchFamily="34" charset="0"/>
                <a:cs typeface="Arial" panose="020B0604020202020204" pitchFamily="34" charset="0"/>
              </a:rPr>
              <a:t>Lähde</a:t>
            </a:r>
            <a:r>
              <a:rPr lang="en-GB" sz="1400" b="1" dirty="0">
                <a:solidFill>
                  <a:schemeClr val="bg1"/>
                </a:solidFill>
                <a:latin typeface="Arial" panose="020B0604020202020204" pitchFamily="34" charset="0"/>
                <a:cs typeface="Arial" panose="020B0604020202020204" pitchFamily="34" charset="0"/>
              </a:rPr>
              <a:t>: Brett Smith, UK Chief Medical Officers’ Guidelines Start Active, Stay Active.</a:t>
            </a:r>
          </a:p>
          <a:p>
            <a:pPr algn="ctr"/>
            <a:r>
              <a:rPr lang="en-GB" sz="1400" b="1" dirty="0" err="1">
                <a:solidFill>
                  <a:schemeClr val="bg1"/>
                </a:solidFill>
                <a:latin typeface="Arial" panose="020B0604020202020204" pitchFamily="34" charset="0"/>
                <a:cs typeface="Arial" panose="020B0604020202020204" pitchFamily="34" charset="0"/>
              </a:rPr>
              <a:t>Genomförande</a:t>
            </a:r>
            <a:r>
              <a:rPr lang="en-GB" sz="1400" b="1" dirty="0">
                <a:solidFill>
                  <a:schemeClr val="bg1"/>
                </a:solidFill>
                <a:latin typeface="Arial" panose="020B0604020202020204" pitchFamily="34" charset="0"/>
                <a:cs typeface="Arial" panose="020B0604020202020204" pitchFamily="34" charset="0"/>
              </a:rPr>
              <a:t>: </a:t>
            </a:r>
            <a:r>
              <a:rPr lang="sv-SE" sz="1400" b="1" dirty="0">
                <a:solidFill>
                  <a:schemeClr val="bg1"/>
                </a:solidFill>
                <a:latin typeface="Arial" panose="020B0604020202020204" pitchFamily="34" charset="0"/>
                <a:cs typeface="Arial" panose="020B0604020202020204" pitchFamily="34" charset="0"/>
              </a:rPr>
              <a:t>Finlands Paralympiska Kommitté, Anpassad motion </a:t>
            </a:r>
            <a:r>
              <a:rPr lang="sv-SE" sz="1400" b="1" dirty="0" err="1">
                <a:solidFill>
                  <a:schemeClr val="bg1"/>
                </a:solidFill>
                <a:latin typeface="Arial" panose="020B0604020202020204" pitchFamily="34" charset="0"/>
                <a:cs typeface="Arial" panose="020B0604020202020204" pitchFamily="34" charset="0"/>
              </a:rPr>
              <a:t>SoveLi</a:t>
            </a:r>
            <a:r>
              <a:rPr lang="sv-SE" sz="1400" b="1" dirty="0">
                <a:solidFill>
                  <a:schemeClr val="bg1"/>
                </a:solidFill>
                <a:latin typeface="Arial" panose="020B0604020202020204" pitchFamily="34" charset="0"/>
                <a:cs typeface="Arial" panose="020B0604020202020204" pitchFamily="34" charset="0"/>
              </a:rPr>
              <a:t> &amp; Folkhälsan 2019 </a:t>
            </a:r>
          </a:p>
          <a:p>
            <a:pPr algn="ctr"/>
            <a:endParaRPr lang="en-GB" sz="1400" b="1" dirty="0">
              <a:solidFill>
                <a:schemeClr val="bg1"/>
              </a:solidFill>
              <a:latin typeface="Arial" panose="020B0604020202020204" pitchFamily="34" charset="0"/>
              <a:cs typeface="Arial" panose="020B0604020202020204" pitchFamily="34" charset="0"/>
            </a:endParaRPr>
          </a:p>
          <a:p>
            <a:pPr algn="ctr"/>
            <a:endParaRPr lang="en-GB"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5213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D8721A08-CBD3-49D4-AF54-BBE618D42B42}"/>
              </a:ext>
            </a:extLst>
          </p:cNvPr>
          <p:cNvSpPr txBox="1"/>
          <p:nvPr/>
        </p:nvSpPr>
        <p:spPr>
          <a:xfrm>
            <a:off x="2926328" y="2428891"/>
            <a:ext cx="8150088" cy="4410503"/>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sv-FI" sz="2400" dirty="0">
                <a:effectLst/>
                <a:latin typeface="Arial" panose="020B0604020202020204" pitchFamily="34" charset="0"/>
                <a:ea typeface="Times New Roman" panose="02020603050405020304" pitchFamily="18" charset="0"/>
                <a:cs typeface="Arial" panose="020B0604020202020204" pitchFamily="34" charset="0"/>
              </a:rPr>
              <a:t>Rörlighet (spänst och smidighet) hjälper dig i vardagliga aktiviteter, </a:t>
            </a:r>
            <a:r>
              <a:rPr lang="sv-FI" sz="2400" dirty="0" err="1">
                <a:effectLst/>
                <a:latin typeface="Arial" panose="020B0604020202020204" pitchFamily="34" charset="0"/>
                <a:ea typeface="Times New Roman" panose="02020603050405020304" pitchFamily="18" charset="0"/>
                <a:cs typeface="Arial" panose="020B0604020202020204" pitchFamily="34" charset="0"/>
              </a:rPr>
              <a:t>t.ex</a:t>
            </a:r>
            <a:r>
              <a:rPr lang="sv-FI" sz="2400" dirty="0">
                <a:effectLst/>
                <a:latin typeface="Arial" panose="020B0604020202020204" pitchFamily="34" charset="0"/>
                <a:ea typeface="Times New Roman" panose="02020603050405020304" pitchFamily="18" charset="0"/>
                <a:cs typeface="Arial" panose="020B0604020202020204" pitchFamily="34" charset="0"/>
              </a:rPr>
              <a:t> att plocka upp saker från golvet, att klä på sig eller stiga upp från en stol utan stöd</a:t>
            </a:r>
            <a:endParaRPr lang="fi-FI"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sv-FI" sz="2400" dirty="0">
                <a:effectLst/>
                <a:latin typeface="Arial" panose="020B0604020202020204" pitchFamily="34" charset="0"/>
                <a:ea typeface="Times New Roman" panose="02020603050405020304" pitchFamily="18" charset="0"/>
                <a:cs typeface="Arial" panose="020B0604020202020204" pitchFamily="34" charset="0"/>
              </a:rPr>
              <a:t>Balans och rörlighet främjas bl.a. med skogspromenader, dans, bollspel, skidning och tai chi, Balansträning i vardagen: att borsta tänderna eller diska på ett ben, sträcka sig efter saker från hyllor.</a:t>
            </a:r>
            <a:endParaRPr lang="fi-FI"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sv-FI" sz="2400" dirty="0">
                <a:effectLst/>
                <a:latin typeface="Arial" panose="020B0604020202020204" pitchFamily="34" charset="0"/>
                <a:ea typeface="Times New Roman" panose="02020603050405020304" pitchFamily="18" charset="0"/>
                <a:cs typeface="Arial" panose="020B0604020202020204" pitchFamily="34" charset="0"/>
              </a:rPr>
              <a:t>Det är aldrig för sent att börja träna balansen. All rörelse räknas</a:t>
            </a:r>
            <a:endParaRPr lang="fi-FI"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sv-FI" sz="2400" dirty="0">
                <a:effectLst/>
                <a:latin typeface="Arial" panose="020B0604020202020204" pitchFamily="34" charset="0"/>
                <a:ea typeface="Calibri" panose="020F0502020204030204" pitchFamily="34" charset="0"/>
                <a:cs typeface="Arial" panose="020B0604020202020204" pitchFamily="34" charset="0"/>
              </a:rPr>
              <a:t>Balansträning förebygger fallolyckor, </a:t>
            </a:r>
            <a:r>
              <a:rPr lang="sv-FI" sz="2400" dirty="0" err="1">
                <a:effectLst/>
                <a:latin typeface="Arial" panose="020B0604020202020204" pitchFamily="34" charset="0"/>
                <a:ea typeface="Calibri" panose="020F0502020204030204" pitchFamily="34" charset="0"/>
                <a:cs typeface="Arial" panose="020B0604020202020204" pitchFamily="34" charset="0"/>
              </a:rPr>
              <a:t>t.ex</a:t>
            </a:r>
            <a:r>
              <a:rPr lang="sv-FI" sz="2400" dirty="0">
                <a:effectLst/>
                <a:latin typeface="Arial" panose="020B0604020202020204" pitchFamily="34" charset="0"/>
                <a:ea typeface="Calibri" panose="020F0502020204030204" pitchFamily="34" charset="0"/>
                <a:cs typeface="Arial" panose="020B0604020202020204" pitchFamily="34" charset="0"/>
              </a:rPr>
              <a:t> vården av en höftbensfraktur kostar ca 30 000 euro. </a:t>
            </a:r>
            <a:endParaRPr lang="fi-FI"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kstiruutu 4">
            <a:extLst>
              <a:ext uri="{FF2B5EF4-FFF2-40B4-BE49-F238E27FC236}">
                <a16:creationId xmlns:a16="http://schemas.microsoft.com/office/drawing/2014/main" id="{F4145FE5-B4D1-4C92-B4AC-BA0272289E6C}"/>
              </a:ext>
            </a:extLst>
          </p:cNvPr>
          <p:cNvSpPr txBox="1"/>
          <p:nvPr/>
        </p:nvSpPr>
        <p:spPr>
          <a:xfrm>
            <a:off x="2985051" y="1060173"/>
            <a:ext cx="8150088" cy="1138773"/>
          </a:xfrm>
          <a:prstGeom prst="rect">
            <a:avLst/>
          </a:prstGeom>
          <a:noFill/>
        </p:spPr>
        <p:txBody>
          <a:bodyPr wrap="square" rtlCol="0">
            <a:spAutoFit/>
          </a:bodyPr>
          <a:lstStyle/>
          <a:p>
            <a:r>
              <a:rPr lang="sv-SE" sz="3400" b="1" dirty="0">
                <a:latin typeface="Arial" panose="020B0604020202020204" pitchFamily="34" charset="0"/>
                <a:cs typeface="Arial" panose="020B0604020202020204" pitchFamily="34" charset="0"/>
              </a:rPr>
              <a:t>Att röra på sig förbättrar balans och rörlighet</a:t>
            </a:r>
            <a:endParaRPr lang="en-GB" sz="3400" b="1" dirty="0">
              <a:latin typeface="Arial" panose="020B0604020202020204" pitchFamily="34" charset="0"/>
              <a:cs typeface="Arial" panose="020B0604020202020204" pitchFamily="34" charset="0"/>
            </a:endParaRPr>
          </a:p>
        </p:txBody>
      </p:sp>
      <p:pic>
        <p:nvPicPr>
          <p:cNvPr id="6" name="Kuva 5">
            <a:extLst>
              <a:ext uri="{FF2B5EF4-FFF2-40B4-BE49-F238E27FC236}">
                <a16:creationId xmlns:a16="http://schemas.microsoft.com/office/drawing/2014/main" id="{B0BD3966-3C39-4868-9520-8675962767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46"/>
            <a:ext cx="2478157" cy="6854254"/>
          </a:xfrm>
          <a:prstGeom prst="rect">
            <a:avLst/>
          </a:prstGeom>
        </p:spPr>
      </p:pic>
    </p:spTree>
    <p:extLst>
      <p:ext uri="{BB962C8B-B14F-4D97-AF65-F5344CB8AC3E}">
        <p14:creationId xmlns:p14="http://schemas.microsoft.com/office/powerpoint/2010/main" val="26879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ruutu 5">
            <a:extLst>
              <a:ext uri="{FF2B5EF4-FFF2-40B4-BE49-F238E27FC236}">
                <a16:creationId xmlns:a16="http://schemas.microsoft.com/office/drawing/2014/main" id="{8D035440-B9E5-496A-AEB6-712C2F2C97FF}"/>
              </a:ext>
            </a:extLst>
          </p:cNvPr>
          <p:cNvSpPr txBox="1"/>
          <p:nvPr/>
        </p:nvSpPr>
        <p:spPr>
          <a:xfrm>
            <a:off x="2985051" y="2289889"/>
            <a:ext cx="8150088" cy="2434641"/>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sv-FI" sz="2400" dirty="0">
                <a:effectLst/>
                <a:latin typeface="Arial" panose="020B0604020202020204" pitchFamily="34" charset="0"/>
                <a:ea typeface="Calibri" panose="020F0502020204030204" pitchFamily="34" charset="0"/>
                <a:cs typeface="Arial" panose="020B0604020202020204" pitchFamily="34" charset="0"/>
              </a:rPr>
              <a:t>Regelbunden rörelse förebygger, behandlar och stöder rehabiliteringen av flera sjukdomar, t.ex. diabetes, depression, minnessjukdomar. </a:t>
            </a:r>
            <a:endParaRPr lang="fi-FI"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sv-FI" sz="2400" dirty="0">
                <a:effectLst/>
                <a:latin typeface="Arial" panose="020B0604020202020204" pitchFamily="34" charset="0"/>
                <a:ea typeface="Calibri" panose="020F0502020204030204" pitchFamily="34" charset="0"/>
                <a:cs typeface="Arial" panose="020B0604020202020204" pitchFamily="34" charset="0"/>
              </a:rPr>
              <a:t>Regelbunden motion sänker blodtrycket. </a:t>
            </a:r>
            <a:endParaRPr lang="fi-FI"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sv-FI" sz="2400" dirty="0">
                <a:effectLst/>
                <a:latin typeface="Arial" panose="020B0604020202020204" pitchFamily="34" charset="0"/>
                <a:ea typeface="Calibri" panose="020F0502020204030204" pitchFamily="34" charset="0"/>
                <a:cs typeface="Arial" panose="020B0604020202020204" pitchFamily="34" charset="0"/>
              </a:rPr>
              <a:t>I motionsrådgivningen får du individuell rådgivning.</a:t>
            </a:r>
            <a:endParaRPr lang="fi-FI"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sv-FI" sz="2400" dirty="0">
                <a:effectLst/>
                <a:latin typeface="Arial" panose="020B0604020202020204" pitchFamily="34" charset="0"/>
                <a:ea typeface="Calibri" panose="020F0502020204030204" pitchFamily="34" charset="0"/>
                <a:cs typeface="Arial" panose="020B0604020202020204" pitchFamily="34" charset="0"/>
              </a:rPr>
              <a:t>Rör på dig och må bättre!</a:t>
            </a:r>
            <a:endParaRPr lang="fi-FI"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kstiruutu 6">
            <a:extLst>
              <a:ext uri="{FF2B5EF4-FFF2-40B4-BE49-F238E27FC236}">
                <a16:creationId xmlns:a16="http://schemas.microsoft.com/office/drawing/2014/main" id="{4ED4BC05-3EE6-4E81-98C3-AAFC10C171B6}"/>
              </a:ext>
            </a:extLst>
          </p:cNvPr>
          <p:cNvSpPr txBox="1"/>
          <p:nvPr/>
        </p:nvSpPr>
        <p:spPr>
          <a:xfrm>
            <a:off x="2985051" y="1060173"/>
            <a:ext cx="8150088" cy="1138773"/>
          </a:xfrm>
          <a:prstGeom prst="rect">
            <a:avLst/>
          </a:prstGeom>
          <a:noFill/>
        </p:spPr>
        <p:txBody>
          <a:bodyPr wrap="square" rtlCol="0">
            <a:spAutoFit/>
          </a:bodyPr>
          <a:lstStyle/>
          <a:p>
            <a:r>
              <a:rPr lang="sv-SE" sz="3400" b="1" dirty="0">
                <a:latin typeface="Arial" panose="020B0604020202020204" pitchFamily="34" charset="0"/>
                <a:cs typeface="Arial" panose="020B0604020202020204" pitchFamily="34" charset="0"/>
              </a:rPr>
              <a:t>Hjälper att förebygga kroniska sjukdomar </a:t>
            </a:r>
            <a:endParaRPr lang="en-GB" sz="3400" b="1" dirty="0">
              <a:latin typeface="Arial" panose="020B0604020202020204" pitchFamily="34" charset="0"/>
              <a:cs typeface="Arial" panose="020B0604020202020204" pitchFamily="34" charset="0"/>
            </a:endParaRPr>
          </a:p>
        </p:txBody>
      </p:sp>
      <p:pic>
        <p:nvPicPr>
          <p:cNvPr id="3" name="Kuva 2">
            <a:extLst>
              <a:ext uri="{FF2B5EF4-FFF2-40B4-BE49-F238E27FC236}">
                <a16:creationId xmlns:a16="http://schemas.microsoft.com/office/drawing/2014/main" id="{112C16FF-FF86-4790-9F43-9A3FAF723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49"/>
            <a:ext cx="2478156" cy="6854251"/>
          </a:xfrm>
          <a:prstGeom prst="rect">
            <a:avLst/>
          </a:prstGeom>
        </p:spPr>
      </p:pic>
    </p:spTree>
    <p:extLst>
      <p:ext uri="{BB962C8B-B14F-4D97-AF65-F5344CB8AC3E}">
        <p14:creationId xmlns:p14="http://schemas.microsoft.com/office/powerpoint/2010/main" val="3066214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a:extLst>
              <a:ext uri="{FF2B5EF4-FFF2-40B4-BE49-F238E27FC236}">
                <a16:creationId xmlns:a16="http://schemas.microsoft.com/office/drawing/2014/main" id="{46DDA9C0-2BC8-4B9F-B918-071FEA1E035C}"/>
              </a:ext>
            </a:extLst>
          </p:cNvPr>
          <p:cNvSpPr txBox="1"/>
          <p:nvPr/>
        </p:nvSpPr>
        <p:spPr>
          <a:xfrm>
            <a:off x="2985051" y="2456795"/>
            <a:ext cx="8150088" cy="4401205"/>
          </a:xfrm>
          <a:prstGeom prst="rect">
            <a:avLst/>
          </a:prstGeom>
          <a:noFill/>
        </p:spPr>
        <p:txBody>
          <a:bodyPr wrap="square" rtlCol="0">
            <a:spAutoFit/>
          </a:bodyPr>
          <a:lstStyle/>
          <a:p>
            <a:pPr marL="342900" indent="-342900">
              <a:buFont typeface="Arial" panose="020B0604020202020204" pitchFamily="34" charset="0"/>
              <a:buChar char="•"/>
            </a:pPr>
            <a:r>
              <a:rPr lang="fi-FI" sz="3200" b="1" dirty="0">
                <a:solidFill>
                  <a:srgbClr val="9C3B82"/>
                </a:solidFill>
                <a:latin typeface="Arial" panose="020B0604020202020204" pitchFamily="34" charset="0"/>
                <a:cs typeface="Arial" panose="020B0604020202020204" pitchFamily="34" charset="0"/>
              </a:rPr>
              <a:t>Du </a:t>
            </a:r>
            <a:r>
              <a:rPr lang="fi-FI" sz="3200" b="1" dirty="0" err="1">
                <a:solidFill>
                  <a:srgbClr val="9C3B82"/>
                </a:solidFill>
                <a:latin typeface="Arial" panose="020B0604020202020204" pitchFamily="34" charset="0"/>
                <a:cs typeface="Arial" panose="020B0604020202020204" pitchFamily="34" charset="0"/>
              </a:rPr>
              <a:t>mår</a:t>
            </a:r>
            <a:r>
              <a:rPr lang="fi-FI" sz="3200" b="1" dirty="0">
                <a:solidFill>
                  <a:srgbClr val="9C3B82"/>
                </a:solidFill>
                <a:latin typeface="Arial" panose="020B0604020202020204" pitchFamily="34" charset="0"/>
                <a:cs typeface="Arial" panose="020B0604020202020204" pitchFamily="34" charset="0"/>
              </a:rPr>
              <a:t> </a:t>
            </a:r>
            <a:r>
              <a:rPr lang="fi-FI" sz="3200" b="1" dirty="0" err="1">
                <a:solidFill>
                  <a:srgbClr val="9C3B82"/>
                </a:solidFill>
                <a:latin typeface="Arial" panose="020B0604020202020204" pitchFamily="34" charset="0"/>
                <a:cs typeface="Arial" panose="020B0604020202020204" pitchFamily="34" charset="0"/>
              </a:rPr>
              <a:t>bra</a:t>
            </a:r>
            <a:r>
              <a:rPr lang="fi-FI" sz="3200" b="1" dirty="0">
                <a:solidFill>
                  <a:srgbClr val="9C3B82"/>
                </a:solidFill>
                <a:latin typeface="Arial" panose="020B0604020202020204" pitchFamily="34" charset="0"/>
                <a:cs typeface="Arial" panose="020B0604020202020204" pitchFamily="34" charset="0"/>
              </a:rPr>
              <a:t> av </a:t>
            </a:r>
            <a:r>
              <a:rPr lang="fi-FI" sz="3200" b="1" dirty="0" err="1">
                <a:solidFill>
                  <a:srgbClr val="9C3B82"/>
                </a:solidFill>
                <a:latin typeface="Arial" panose="020B0604020202020204" pitchFamily="34" charset="0"/>
                <a:cs typeface="Arial" panose="020B0604020202020204" pitchFamily="34" charset="0"/>
              </a:rPr>
              <a:t>fysisk</a:t>
            </a:r>
            <a:r>
              <a:rPr lang="fi-FI" sz="3200" b="1" dirty="0">
                <a:solidFill>
                  <a:srgbClr val="9C3B82"/>
                </a:solidFill>
                <a:latin typeface="Arial" panose="020B0604020202020204" pitchFamily="34" charset="0"/>
                <a:cs typeface="Arial" panose="020B0604020202020204" pitchFamily="34" charset="0"/>
              </a:rPr>
              <a:t> </a:t>
            </a:r>
            <a:r>
              <a:rPr lang="fi-FI" sz="3200" b="1" dirty="0" err="1">
                <a:solidFill>
                  <a:srgbClr val="9C3B82"/>
                </a:solidFill>
                <a:latin typeface="Arial" panose="020B0604020202020204" pitchFamily="34" charset="0"/>
                <a:cs typeface="Arial" panose="020B0604020202020204" pitchFamily="34" charset="0"/>
              </a:rPr>
              <a:t>aktivitet</a:t>
            </a:r>
            <a:endParaRPr lang="fi-FI" sz="3200" b="1" dirty="0">
              <a:solidFill>
                <a:srgbClr val="9C3B8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i-FI" sz="3200" b="1" dirty="0" err="1">
                <a:solidFill>
                  <a:srgbClr val="9C3B82"/>
                </a:solidFill>
                <a:latin typeface="Arial" panose="020B0604020202020204" pitchFamily="34" charset="0"/>
                <a:cs typeface="Arial" panose="020B0604020202020204" pitchFamily="34" charset="0"/>
              </a:rPr>
              <a:t>Ge</a:t>
            </a:r>
            <a:r>
              <a:rPr lang="fi-FI" sz="3200" b="1" dirty="0">
                <a:solidFill>
                  <a:srgbClr val="9C3B82"/>
                </a:solidFill>
                <a:latin typeface="Arial" panose="020B0604020202020204" pitchFamily="34" charset="0"/>
                <a:cs typeface="Arial" panose="020B0604020202020204" pitchFamily="34" charset="0"/>
              </a:rPr>
              <a:t> </a:t>
            </a:r>
            <a:r>
              <a:rPr lang="fi-FI" sz="3200" b="1" dirty="0" err="1">
                <a:solidFill>
                  <a:srgbClr val="9C3B82"/>
                </a:solidFill>
                <a:latin typeface="Arial" panose="020B0604020202020204" pitchFamily="34" charset="0"/>
                <a:cs typeface="Arial" panose="020B0604020202020204" pitchFamily="34" charset="0"/>
              </a:rPr>
              <a:t>dig</a:t>
            </a:r>
            <a:r>
              <a:rPr lang="fi-FI" sz="3200" b="1" dirty="0">
                <a:solidFill>
                  <a:srgbClr val="9C3B82"/>
                </a:solidFill>
                <a:latin typeface="Arial" panose="020B0604020202020204" pitchFamily="34" charset="0"/>
                <a:cs typeface="Arial" panose="020B0604020202020204" pitchFamily="34" charset="0"/>
              </a:rPr>
              <a:t> en </a:t>
            </a:r>
            <a:r>
              <a:rPr lang="fi-FI" sz="3200" b="1" dirty="0" err="1">
                <a:solidFill>
                  <a:srgbClr val="9C3B82"/>
                </a:solidFill>
                <a:latin typeface="Arial" panose="020B0604020202020204" pitchFamily="34" charset="0"/>
                <a:cs typeface="Arial" panose="020B0604020202020204" pitchFamily="34" charset="0"/>
              </a:rPr>
              <a:t>möjlighet</a:t>
            </a:r>
            <a:r>
              <a:rPr lang="fi-FI" sz="3200" b="1" dirty="0">
                <a:solidFill>
                  <a:srgbClr val="9C3B82"/>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fi-FI" sz="3200" b="1" dirty="0" err="1">
                <a:solidFill>
                  <a:srgbClr val="9C3B82"/>
                </a:solidFill>
                <a:latin typeface="Arial" panose="020B0604020202020204" pitchFamily="34" charset="0"/>
                <a:cs typeface="Arial" panose="020B0604020202020204" pitchFamily="34" charset="0"/>
              </a:rPr>
              <a:t>Njut</a:t>
            </a:r>
            <a:r>
              <a:rPr lang="fi-FI" sz="3200" b="1" dirty="0">
                <a:solidFill>
                  <a:srgbClr val="9C3B82"/>
                </a:solidFill>
                <a:latin typeface="Arial" panose="020B0604020202020204" pitchFamily="34" charset="0"/>
                <a:cs typeface="Arial" panose="020B0604020202020204" pitchFamily="34" charset="0"/>
              </a:rPr>
              <a:t> av </a:t>
            </a:r>
            <a:r>
              <a:rPr lang="fi-FI" sz="3200" b="1" dirty="0" err="1">
                <a:solidFill>
                  <a:srgbClr val="9C3B82"/>
                </a:solidFill>
                <a:latin typeface="Arial" panose="020B0604020202020204" pitchFamily="34" charset="0"/>
                <a:cs typeface="Arial" panose="020B0604020202020204" pitchFamily="34" charset="0"/>
              </a:rPr>
              <a:t>det</a:t>
            </a:r>
            <a:r>
              <a:rPr lang="fi-FI" sz="3200" b="1" dirty="0">
                <a:solidFill>
                  <a:srgbClr val="9C3B82"/>
                </a:solidFill>
                <a:latin typeface="Arial" panose="020B0604020202020204" pitchFamily="34" charset="0"/>
                <a:cs typeface="Arial" panose="020B0604020202020204" pitchFamily="34" charset="0"/>
              </a:rPr>
              <a:t> du </a:t>
            </a:r>
            <a:r>
              <a:rPr lang="fi-FI" sz="3200" b="1" dirty="0" err="1">
                <a:solidFill>
                  <a:srgbClr val="9C3B82"/>
                </a:solidFill>
                <a:latin typeface="Arial" panose="020B0604020202020204" pitchFamily="34" charset="0"/>
                <a:cs typeface="Arial" panose="020B0604020202020204" pitchFamily="34" charset="0"/>
              </a:rPr>
              <a:t>gör</a:t>
            </a:r>
            <a:r>
              <a:rPr lang="fi-FI" sz="3200" b="1" dirty="0">
                <a:solidFill>
                  <a:srgbClr val="9C3B82"/>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sv-SE" sz="3200" b="1" dirty="0">
                <a:solidFill>
                  <a:srgbClr val="9C3B82"/>
                </a:solidFill>
                <a:latin typeface="Arial" panose="020B0604020202020204" pitchFamily="34" charset="0"/>
                <a:cs typeface="Arial" panose="020B0604020202020204" pitchFamily="34" charset="0"/>
              </a:rPr>
              <a:t>Var inte stilla för länge</a:t>
            </a:r>
          </a:p>
          <a:p>
            <a:pPr marL="342900" indent="-342900">
              <a:buFont typeface="Arial" panose="020B0604020202020204" pitchFamily="34" charset="0"/>
              <a:buChar char="•"/>
            </a:pPr>
            <a:r>
              <a:rPr lang="sv-SE" sz="3200" b="1" dirty="0">
                <a:solidFill>
                  <a:srgbClr val="9C3B82"/>
                </a:solidFill>
                <a:latin typeface="Arial" panose="020B0604020202020204" pitchFamily="34" charset="0"/>
                <a:cs typeface="Arial" panose="020B0604020202020204" pitchFamily="34" charset="0"/>
              </a:rPr>
              <a:t>Att inte röra på sig är skadligt för hälsan</a:t>
            </a:r>
          </a:p>
          <a:p>
            <a:pPr marL="342900" indent="-342900">
              <a:buFont typeface="Arial" panose="020B0604020202020204" pitchFamily="34" charset="0"/>
              <a:buChar char="•"/>
            </a:pPr>
            <a:endParaRPr lang="sv-SE" sz="3200" b="1" dirty="0">
              <a:solidFill>
                <a:srgbClr val="9C3B82"/>
              </a:solidFill>
              <a:latin typeface="Arial" panose="020B0604020202020204" pitchFamily="34" charset="0"/>
              <a:cs typeface="Arial" panose="020B0604020202020204" pitchFamily="34" charset="0"/>
            </a:endParaRPr>
          </a:p>
          <a:p>
            <a:r>
              <a:rPr lang="sv-SE" sz="3200" b="1" dirty="0">
                <a:solidFill>
                  <a:srgbClr val="9C3B82"/>
                </a:solidFill>
                <a:latin typeface="Arial" panose="020B0604020202020204" pitchFamily="34" charset="0"/>
                <a:cs typeface="Arial" panose="020B0604020202020204" pitchFamily="34" charset="0"/>
              </a:rPr>
              <a:t>RÖR PÅ DIG VARJE DAG! </a:t>
            </a:r>
            <a:endParaRPr lang="fi-FI" sz="3200" b="1" dirty="0">
              <a:solidFill>
                <a:srgbClr val="9C3B8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solidFill>
                <a:srgbClr val="9C3B82"/>
              </a:solidFill>
              <a:cs typeface="Arial" panose="020B0604020202020204" pitchFamily="34" charset="0"/>
            </a:endParaRPr>
          </a:p>
        </p:txBody>
      </p:sp>
      <p:sp>
        <p:nvSpPr>
          <p:cNvPr id="6" name="Tekstiruutu 5">
            <a:extLst>
              <a:ext uri="{FF2B5EF4-FFF2-40B4-BE49-F238E27FC236}">
                <a16:creationId xmlns:a16="http://schemas.microsoft.com/office/drawing/2014/main" id="{62496E84-F11A-47FB-A2FA-B67B970521AB}"/>
              </a:ext>
            </a:extLst>
          </p:cNvPr>
          <p:cNvSpPr txBox="1"/>
          <p:nvPr/>
        </p:nvSpPr>
        <p:spPr>
          <a:xfrm>
            <a:off x="2985051" y="1060173"/>
            <a:ext cx="8150088" cy="1138773"/>
          </a:xfrm>
          <a:prstGeom prst="rect">
            <a:avLst/>
          </a:prstGeom>
          <a:noFill/>
        </p:spPr>
        <p:txBody>
          <a:bodyPr wrap="square" rtlCol="0">
            <a:spAutoFit/>
          </a:bodyPr>
          <a:lstStyle/>
          <a:p>
            <a:r>
              <a:rPr lang="sv-SE" sz="3400" b="1" dirty="0">
                <a:latin typeface="Arial" panose="020B0604020202020204" pitchFamily="34" charset="0"/>
                <a:cs typeface="Arial" panose="020B0604020202020204" pitchFamily="34" charset="0"/>
              </a:rPr>
              <a:t>Vuxen, med funktionsnedsättning eller långtidssjukdom: </a:t>
            </a:r>
            <a:endParaRPr lang="en-GB" sz="3400" b="1" dirty="0">
              <a:latin typeface="Arial" panose="020B0604020202020204" pitchFamily="34" charset="0"/>
              <a:cs typeface="Arial" panose="020B0604020202020204" pitchFamily="34" charset="0"/>
            </a:endParaRPr>
          </a:p>
        </p:txBody>
      </p:sp>
      <p:pic>
        <p:nvPicPr>
          <p:cNvPr id="7" name="Kuva 6">
            <a:extLst>
              <a:ext uri="{FF2B5EF4-FFF2-40B4-BE49-F238E27FC236}">
                <a16:creationId xmlns:a16="http://schemas.microsoft.com/office/drawing/2014/main" id="{EFF2CD05-CC00-4D9D-8267-5CCCAAB612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47"/>
            <a:ext cx="2478157" cy="6854253"/>
          </a:xfrm>
          <a:prstGeom prst="rect">
            <a:avLst/>
          </a:prstGeom>
        </p:spPr>
      </p:pic>
      <p:sp>
        <p:nvSpPr>
          <p:cNvPr id="8" name="Puhekupla: Soikea 7">
            <a:extLst>
              <a:ext uri="{FF2B5EF4-FFF2-40B4-BE49-F238E27FC236}">
                <a16:creationId xmlns:a16="http://schemas.microsoft.com/office/drawing/2014/main" id="{330EF10F-3E83-461F-9EA5-ADE3CBBE9B97}"/>
              </a:ext>
            </a:extLst>
          </p:cNvPr>
          <p:cNvSpPr/>
          <p:nvPr/>
        </p:nvSpPr>
        <p:spPr>
          <a:xfrm>
            <a:off x="417120" y="615515"/>
            <a:ext cx="1763372" cy="1100743"/>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a:solidFill>
                  <a:schemeClr val="tx1"/>
                </a:solidFill>
                <a:latin typeface="Arial" panose="020B0604020202020204" pitchFamily="34" charset="0"/>
                <a:cs typeface="Arial" panose="020B0604020202020204" pitchFamily="34" charset="0"/>
              </a:rPr>
              <a:t>Varje liten rörelse är </a:t>
            </a:r>
          </a:p>
          <a:p>
            <a:pPr algn="ctr"/>
            <a:r>
              <a:rPr lang="sv-SE" sz="1400" b="1" dirty="0">
                <a:solidFill>
                  <a:schemeClr val="tx1"/>
                </a:solidFill>
                <a:latin typeface="Arial" panose="020B0604020202020204" pitchFamily="34" charset="0"/>
                <a:cs typeface="Arial" panose="020B0604020202020204" pitchFamily="34" charset="0"/>
              </a:rPr>
              <a:t>bättre än ingenting</a:t>
            </a: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0560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D6FB17-424B-4B7F-B575-855DCC1080DD}"/>
              </a:ext>
            </a:extLst>
          </p:cNvPr>
          <p:cNvSpPr>
            <a:spLocks noGrp="1"/>
          </p:cNvSpPr>
          <p:nvPr>
            <p:ph type="title"/>
          </p:nvPr>
        </p:nvSpPr>
        <p:spPr>
          <a:xfrm>
            <a:off x="495299" y="0"/>
            <a:ext cx="10858501" cy="965200"/>
          </a:xfrm>
        </p:spPr>
        <p:txBody>
          <a:bodyPr>
            <a:normAutofit/>
          </a:bodyPr>
          <a:lstStyle/>
          <a:p>
            <a:r>
              <a:rPr lang="fi-FI" sz="3600" b="1" dirty="0" err="1">
                <a:latin typeface="Arial" panose="020B0604020202020204" pitchFamily="34" charset="0"/>
                <a:cs typeface="Arial" panose="020B0604020202020204" pitchFamily="34" charset="0"/>
              </a:rPr>
              <a:t>Motionsrekommendationer</a:t>
            </a:r>
            <a:endParaRPr lang="fi-FI" sz="3600" b="1" dirty="0">
              <a:latin typeface="Arial" panose="020B0604020202020204" pitchFamily="34" charset="0"/>
              <a:cs typeface="Arial" panose="020B0604020202020204" pitchFamily="34" charset="0"/>
            </a:endParaRPr>
          </a:p>
        </p:txBody>
      </p:sp>
      <p:graphicFrame>
        <p:nvGraphicFramePr>
          <p:cNvPr id="5" name="Taulukko 5">
            <a:extLst>
              <a:ext uri="{FF2B5EF4-FFF2-40B4-BE49-F238E27FC236}">
                <a16:creationId xmlns:a16="http://schemas.microsoft.com/office/drawing/2014/main" id="{2DB600D2-1A86-4F97-BFF4-83FB80C3C616}"/>
              </a:ext>
            </a:extLst>
          </p:cNvPr>
          <p:cNvGraphicFramePr>
            <a:graphicFrameLocks noGrp="1"/>
          </p:cNvGraphicFramePr>
          <p:nvPr>
            <p:extLst>
              <p:ext uri="{D42A27DB-BD31-4B8C-83A1-F6EECF244321}">
                <p14:modId xmlns:p14="http://schemas.microsoft.com/office/powerpoint/2010/main" val="4041695487"/>
              </p:ext>
            </p:extLst>
          </p:nvPr>
        </p:nvGraphicFramePr>
        <p:xfrm>
          <a:off x="495299" y="791735"/>
          <a:ext cx="11305404" cy="6370320"/>
        </p:xfrm>
        <a:graphic>
          <a:graphicData uri="http://schemas.openxmlformats.org/drawingml/2006/table">
            <a:tbl>
              <a:tblPr firstRow="1" bandRow="1">
                <a:tableStyleId>{5C22544A-7EE6-4342-B048-85BDC9FD1C3A}</a:tableStyleId>
              </a:tblPr>
              <a:tblGrid>
                <a:gridCol w="3768468">
                  <a:extLst>
                    <a:ext uri="{9D8B030D-6E8A-4147-A177-3AD203B41FA5}">
                      <a16:colId xmlns:a16="http://schemas.microsoft.com/office/drawing/2014/main" val="2784606481"/>
                    </a:ext>
                  </a:extLst>
                </a:gridCol>
                <a:gridCol w="3768468">
                  <a:extLst>
                    <a:ext uri="{9D8B030D-6E8A-4147-A177-3AD203B41FA5}">
                      <a16:colId xmlns:a16="http://schemas.microsoft.com/office/drawing/2014/main" val="3024596228"/>
                    </a:ext>
                  </a:extLst>
                </a:gridCol>
                <a:gridCol w="3768468">
                  <a:extLst>
                    <a:ext uri="{9D8B030D-6E8A-4147-A177-3AD203B41FA5}">
                      <a16:colId xmlns:a16="http://schemas.microsoft.com/office/drawing/2014/main" val="153836280"/>
                    </a:ext>
                  </a:extLst>
                </a:gridCol>
              </a:tblGrid>
              <a:tr h="1400058">
                <a:tc>
                  <a:txBody>
                    <a:bodyPr/>
                    <a:lstStyle/>
                    <a:p>
                      <a:endParaRPr lang="en-US" sz="2000" dirty="0"/>
                    </a:p>
                    <a:p>
                      <a:r>
                        <a:rPr lang="en-US" sz="2000" dirty="0" err="1"/>
                        <a:t>Infograf</a:t>
                      </a:r>
                      <a:r>
                        <a:rPr lang="en-US" sz="2000" dirty="0"/>
                        <a:t> </a:t>
                      </a:r>
                    </a:p>
                    <a:p>
                      <a:r>
                        <a:rPr lang="en-US" sz="2000" dirty="0"/>
                        <a:t>(Brett Smith, UK, 2018)</a:t>
                      </a:r>
                      <a:endParaRPr lang="fi-FI" sz="2000" dirty="0">
                        <a:latin typeface="Arial" panose="020B0604020202020204" pitchFamily="34" charset="0"/>
                        <a:cs typeface="Arial" panose="020B0604020202020204" pitchFamily="34" charset="0"/>
                      </a:endParaRPr>
                    </a:p>
                  </a:txBody>
                  <a:tcPr/>
                </a:tc>
                <a:tc>
                  <a:txBody>
                    <a:bodyPr/>
                    <a:lstStyle/>
                    <a:p>
                      <a:endParaRPr lang="fi-FI" sz="2000" dirty="0"/>
                    </a:p>
                    <a:p>
                      <a:r>
                        <a:rPr lang="fi-FI" sz="2000" dirty="0" err="1"/>
                        <a:t>Motionsrekommendationer</a:t>
                      </a:r>
                      <a:r>
                        <a:rPr lang="fi-FI" sz="2000" dirty="0"/>
                        <a:t> (UKK-</a:t>
                      </a:r>
                      <a:r>
                        <a:rPr lang="fi-FI" sz="2000" dirty="0" err="1"/>
                        <a:t>institutet</a:t>
                      </a:r>
                      <a:r>
                        <a:rPr lang="fi-FI" sz="2000" dirty="0"/>
                        <a:t> 2019)</a:t>
                      </a:r>
                    </a:p>
                    <a:p>
                      <a:endParaRPr lang="fi-FI" sz="2000" dirty="0">
                        <a:latin typeface="Arial" panose="020B0604020202020204" pitchFamily="34" charset="0"/>
                        <a:cs typeface="Arial" panose="020B0604020202020204" pitchFamily="34" charset="0"/>
                      </a:endParaRPr>
                    </a:p>
                  </a:txBody>
                  <a:tcPr/>
                </a:tc>
                <a:tc>
                  <a:txBody>
                    <a:bodyPr/>
                    <a:lstStyle/>
                    <a:p>
                      <a:endParaRPr lang="fi-FI" sz="2000" dirty="0"/>
                    </a:p>
                    <a:p>
                      <a:r>
                        <a:rPr lang="fi-FI" sz="2000" dirty="0" err="1"/>
                        <a:t>WHO:s</a:t>
                      </a:r>
                      <a:r>
                        <a:rPr lang="fi-FI" sz="2000" dirty="0"/>
                        <a:t> </a:t>
                      </a:r>
                      <a:r>
                        <a:rPr lang="fi-FI" sz="2000" dirty="0" err="1"/>
                        <a:t>Motionsrekommendationer</a:t>
                      </a:r>
                      <a:r>
                        <a:rPr lang="fi-FI" sz="2000" dirty="0"/>
                        <a:t> (2020)</a:t>
                      </a:r>
                    </a:p>
                    <a:p>
                      <a:endParaRPr lang="fi-FI"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14882561"/>
                  </a:ext>
                </a:extLst>
              </a:tr>
              <a:tr h="4493211">
                <a:tc>
                  <a:txBody>
                    <a:bodyPr/>
                    <a:lstStyle/>
                    <a:p>
                      <a:pPr marL="285750" indent="-285750">
                        <a:buFont typeface="Arial" panose="020B0604020202020204" pitchFamily="34" charset="0"/>
                        <a:buChar char="•"/>
                      </a:pPr>
                      <a:r>
                        <a:rPr lang="sv-SE" dirty="0"/>
                        <a:t>Fysisk aktivitet Rekommendationer för vuxna med funktionsnedsättning</a:t>
                      </a:r>
                    </a:p>
                    <a:p>
                      <a:pPr marL="0" indent="0">
                        <a:buFont typeface="Arial" panose="020B0604020202020204" pitchFamily="34" charset="0"/>
                        <a:buNone/>
                      </a:pPr>
                      <a:endParaRPr lang="fi-FI" sz="1800" dirty="0"/>
                    </a:p>
                    <a:p>
                      <a:pPr marL="285750" indent="-285750">
                        <a:buFont typeface="Arial" panose="020B0604020202020204" pitchFamily="34" charset="0"/>
                        <a:buChar char="•"/>
                      </a:pPr>
                      <a:r>
                        <a:rPr lang="fi-FI" sz="1800" dirty="0"/>
                        <a:t>Rask </a:t>
                      </a:r>
                      <a:r>
                        <a:rPr lang="fi-FI" sz="1800" dirty="0" err="1"/>
                        <a:t>motion</a:t>
                      </a:r>
                      <a:r>
                        <a:rPr lang="fi-FI" sz="1800" dirty="0"/>
                        <a:t> </a:t>
                      </a:r>
                      <a:r>
                        <a:rPr lang="fi-FI" sz="1800" dirty="0" err="1"/>
                        <a:t>minst</a:t>
                      </a:r>
                      <a:r>
                        <a:rPr lang="fi-FI" sz="1800" dirty="0"/>
                        <a:t> 2,5 h (150 min.)/v. </a:t>
                      </a:r>
                    </a:p>
                    <a:p>
                      <a:pPr marL="285750" indent="-285750">
                        <a:buFont typeface="Arial" panose="020B0604020202020204" pitchFamily="34" charset="0"/>
                        <a:buChar char="•"/>
                      </a:pPr>
                      <a:endParaRPr lang="fi-FI" sz="1800" dirty="0"/>
                    </a:p>
                    <a:p>
                      <a:pPr marL="0" indent="0">
                        <a:buFont typeface="Arial" panose="020B0604020202020204" pitchFamily="34" charset="0"/>
                        <a:buNone/>
                      </a:pPr>
                      <a:endParaRPr lang="fi-FI" sz="1800" dirty="0"/>
                    </a:p>
                    <a:p>
                      <a:pPr marL="285750" indent="-285750">
                        <a:buFont typeface="Arial" panose="020B0604020202020204" pitchFamily="34" charset="0"/>
                        <a:buChar char="•"/>
                      </a:pPr>
                      <a:r>
                        <a:rPr lang="fi-FI" sz="1800" dirty="0" err="1"/>
                        <a:t>Balans</a:t>
                      </a:r>
                      <a:r>
                        <a:rPr lang="fi-FI" sz="1800" dirty="0"/>
                        <a:t> </a:t>
                      </a:r>
                      <a:r>
                        <a:rPr lang="fi-FI" sz="1800" dirty="0" err="1"/>
                        <a:t>och</a:t>
                      </a:r>
                      <a:r>
                        <a:rPr lang="fi-FI" sz="1800" dirty="0"/>
                        <a:t> </a:t>
                      </a:r>
                      <a:r>
                        <a:rPr lang="fi-FI" sz="1800" dirty="0" err="1"/>
                        <a:t>muskelstärkande</a:t>
                      </a:r>
                      <a:r>
                        <a:rPr lang="fi-FI" sz="1800" dirty="0"/>
                        <a:t> </a:t>
                      </a:r>
                      <a:r>
                        <a:rPr lang="fi-FI" sz="1800" dirty="0" err="1"/>
                        <a:t>övningar</a:t>
                      </a:r>
                      <a:r>
                        <a:rPr lang="fi-FI" sz="1800" dirty="0"/>
                        <a:t> 2 x v.</a:t>
                      </a:r>
                      <a:endParaRPr lang="fi-FI" sz="20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fi-FI" sz="1800" dirty="0" err="1"/>
                        <a:t>Anpassade</a:t>
                      </a:r>
                      <a:r>
                        <a:rPr lang="fi-FI" sz="1800" dirty="0"/>
                        <a:t> </a:t>
                      </a:r>
                      <a:r>
                        <a:rPr lang="fi-FI" sz="1800" dirty="0" err="1"/>
                        <a:t>motionens</a:t>
                      </a:r>
                      <a:r>
                        <a:rPr lang="fi-FI" sz="1800" dirty="0"/>
                        <a:t> </a:t>
                      </a:r>
                      <a:r>
                        <a:rPr lang="fi-FI" sz="1800" dirty="0" err="1"/>
                        <a:t>rekommendationer</a:t>
                      </a:r>
                      <a:r>
                        <a:rPr lang="fi-FI" sz="1800" dirty="0"/>
                        <a:t> för </a:t>
                      </a:r>
                      <a:r>
                        <a:rPr lang="fi-FI" sz="1800" dirty="0" err="1"/>
                        <a:t>vuxna</a:t>
                      </a:r>
                      <a:r>
                        <a:rPr lang="fi-FI" sz="1800" dirty="0"/>
                        <a:t>. *</a:t>
                      </a:r>
                    </a:p>
                    <a:p>
                      <a:pPr marL="285750" indent="-285750">
                        <a:buFont typeface="Arial" panose="020B0604020202020204" pitchFamily="34" charset="0"/>
                        <a:buChar char="•"/>
                      </a:pPr>
                      <a:endParaRPr lang="fi-FI" sz="1800" dirty="0"/>
                    </a:p>
                    <a:p>
                      <a:pPr marL="285750" indent="-285750">
                        <a:buFont typeface="Arial" panose="020B0604020202020204" pitchFamily="34" charset="0"/>
                        <a:buChar char="•"/>
                      </a:pPr>
                      <a:r>
                        <a:rPr lang="fi-FI" sz="1800" dirty="0"/>
                        <a:t>Rask </a:t>
                      </a:r>
                      <a:r>
                        <a:rPr lang="fi-FI" sz="1800" dirty="0" err="1"/>
                        <a:t>motion</a:t>
                      </a:r>
                      <a:r>
                        <a:rPr lang="fi-FI" sz="1800" dirty="0"/>
                        <a:t> 2,5 h (150 min.)/v. </a:t>
                      </a:r>
                      <a:r>
                        <a:rPr lang="fi-FI" sz="1800" b="1" dirty="0" err="1"/>
                        <a:t>eller</a:t>
                      </a:r>
                      <a:r>
                        <a:rPr lang="fi-FI" sz="1800" dirty="0"/>
                        <a:t> </a:t>
                      </a:r>
                      <a:r>
                        <a:rPr lang="fi-FI" sz="1800" dirty="0" err="1"/>
                        <a:t>ansträngande</a:t>
                      </a:r>
                      <a:r>
                        <a:rPr lang="fi-FI" sz="1800" dirty="0"/>
                        <a:t> </a:t>
                      </a:r>
                      <a:r>
                        <a:rPr lang="fi-FI" sz="1800" dirty="0" err="1"/>
                        <a:t>motions</a:t>
                      </a:r>
                      <a:r>
                        <a:rPr lang="fi-FI" sz="1800" dirty="0"/>
                        <a:t> 75 min/v.</a:t>
                      </a:r>
                    </a:p>
                    <a:p>
                      <a:pPr marL="0" indent="0">
                        <a:buFont typeface="Arial" panose="020B0604020202020204" pitchFamily="34" charset="0"/>
                        <a:buNone/>
                      </a:pPr>
                      <a:endParaRPr lang="fi-FI" sz="1800" dirty="0"/>
                    </a:p>
                    <a:p>
                      <a:pPr marL="285750" indent="-285750">
                        <a:buFont typeface="Arial" panose="020B0604020202020204" pitchFamily="34" charset="0"/>
                        <a:buChar char="•"/>
                      </a:pPr>
                      <a:r>
                        <a:rPr lang="sv-FI" sz="1800" kern="1200" dirty="0">
                          <a:solidFill>
                            <a:schemeClr val="dk1"/>
                          </a:solidFill>
                          <a:effectLst/>
                          <a:latin typeface="+mn-lt"/>
                          <a:ea typeface="+mn-ea"/>
                          <a:cs typeface="+mn-cs"/>
                        </a:rPr>
                        <a:t>Muskelstyrka och rörelsekontroll </a:t>
                      </a:r>
                      <a:r>
                        <a:rPr lang="fi-FI" sz="1800" dirty="0"/>
                        <a:t>2 x v. </a:t>
                      </a:r>
                    </a:p>
                    <a:p>
                      <a:pPr marL="285750" indent="-285750">
                        <a:buFont typeface="Arial" panose="020B0604020202020204" pitchFamily="34" charset="0"/>
                        <a:buChar char="•"/>
                      </a:pPr>
                      <a:endParaRPr lang="fi-FI" sz="1800" dirty="0"/>
                    </a:p>
                    <a:p>
                      <a:pPr marL="0" indent="0">
                        <a:buFont typeface="Arial" panose="020B0604020202020204" pitchFamily="34" charset="0"/>
                        <a:buNone/>
                      </a:pPr>
                      <a:endParaRPr lang="fi-FI" sz="1800" dirty="0"/>
                    </a:p>
                    <a:p>
                      <a:pPr marL="0" indent="0">
                        <a:buFont typeface="Arial" panose="020B0604020202020204" pitchFamily="34" charset="0"/>
                        <a:buNone/>
                      </a:pPr>
                      <a:r>
                        <a:rPr lang="fi-FI" sz="1800" dirty="0"/>
                        <a:t>* </a:t>
                      </a:r>
                      <a:r>
                        <a:rPr lang="fi-FI" sz="1800" dirty="0" err="1"/>
                        <a:t>Rekomendationer</a:t>
                      </a:r>
                      <a:r>
                        <a:rPr lang="fi-FI" sz="1800" dirty="0"/>
                        <a:t>: </a:t>
                      </a:r>
                    </a:p>
                    <a:p>
                      <a:pPr marL="285750" indent="-285750">
                        <a:buFont typeface="Arial" panose="020B0604020202020204" pitchFamily="34" charset="0"/>
                        <a:buChar char="•"/>
                      </a:pPr>
                      <a:r>
                        <a:rPr lang="fi-FI" sz="1800" dirty="0"/>
                        <a:t>Person, </a:t>
                      </a:r>
                      <a:r>
                        <a:rPr lang="fi-FI" sz="1800" dirty="0" err="1"/>
                        <a:t>som</a:t>
                      </a:r>
                      <a:r>
                        <a:rPr lang="fi-FI" sz="1800" dirty="0"/>
                        <a:t> </a:t>
                      </a:r>
                      <a:r>
                        <a:rPr lang="fi-FI" sz="1800" dirty="0" err="1"/>
                        <a:t>har</a:t>
                      </a:r>
                      <a:r>
                        <a:rPr lang="fi-FI" sz="1800" dirty="0"/>
                        <a:t> </a:t>
                      </a:r>
                      <a:r>
                        <a:rPr lang="fi-FI" sz="1800" dirty="0" err="1"/>
                        <a:t>svårare</a:t>
                      </a:r>
                      <a:r>
                        <a:rPr lang="fi-FI" sz="1800" dirty="0"/>
                        <a:t> </a:t>
                      </a:r>
                      <a:r>
                        <a:rPr lang="fi-FI" sz="1800" dirty="0" err="1"/>
                        <a:t>att</a:t>
                      </a:r>
                      <a:r>
                        <a:rPr lang="fi-FI" sz="1800" dirty="0"/>
                        <a:t> </a:t>
                      </a:r>
                      <a:r>
                        <a:rPr lang="fi-FI" sz="1800" dirty="0" err="1"/>
                        <a:t>röra</a:t>
                      </a:r>
                      <a:r>
                        <a:rPr lang="fi-FI" sz="1800" dirty="0"/>
                        <a:t> </a:t>
                      </a:r>
                      <a:r>
                        <a:rPr lang="fi-FI" sz="1800" dirty="0" err="1"/>
                        <a:t>på</a:t>
                      </a:r>
                      <a:r>
                        <a:rPr lang="fi-FI" sz="1800" dirty="0"/>
                        <a:t> </a:t>
                      </a:r>
                      <a:r>
                        <a:rPr lang="fi-FI" sz="1800" dirty="0" err="1"/>
                        <a:t>sig</a:t>
                      </a:r>
                      <a:endParaRPr lang="fi-FI" sz="1800" dirty="0"/>
                    </a:p>
                    <a:p>
                      <a:pPr marL="285750" indent="-285750">
                        <a:buFont typeface="Arial" panose="020B0604020202020204" pitchFamily="34" charset="0"/>
                        <a:buChar char="•"/>
                      </a:pPr>
                      <a:r>
                        <a:rPr lang="fi-FI" sz="1800" dirty="0"/>
                        <a:t>Person </a:t>
                      </a:r>
                      <a:r>
                        <a:rPr lang="fi-FI" sz="1800" dirty="0" err="1"/>
                        <a:t>som</a:t>
                      </a:r>
                      <a:r>
                        <a:rPr lang="fi-FI" sz="1800" dirty="0"/>
                        <a:t> </a:t>
                      </a:r>
                      <a:r>
                        <a:rPr lang="fi-FI" sz="1800" dirty="0" err="1"/>
                        <a:t>rör</a:t>
                      </a:r>
                      <a:r>
                        <a:rPr lang="fi-FI" sz="1800" dirty="0"/>
                        <a:t> </a:t>
                      </a:r>
                      <a:r>
                        <a:rPr lang="fi-FI" sz="1800" dirty="0" err="1"/>
                        <a:t>sig</a:t>
                      </a:r>
                      <a:r>
                        <a:rPr lang="fi-FI" sz="1800" dirty="0"/>
                        <a:t> </a:t>
                      </a:r>
                      <a:r>
                        <a:rPr lang="fi-FI" sz="1800" dirty="0" err="1"/>
                        <a:t>med</a:t>
                      </a:r>
                      <a:r>
                        <a:rPr lang="fi-FI" sz="1800" dirty="0"/>
                        <a:t> </a:t>
                      </a:r>
                      <a:r>
                        <a:rPr lang="fi-FI" sz="1800" dirty="0" err="1"/>
                        <a:t>hjälp</a:t>
                      </a:r>
                      <a:r>
                        <a:rPr lang="fi-FI" sz="1800" dirty="0"/>
                        <a:t> av </a:t>
                      </a:r>
                      <a:r>
                        <a:rPr lang="fi-FI" sz="1800"/>
                        <a:t>hjälpmedel</a:t>
                      </a:r>
                      <a:endParaRPr lang="fi-FI" sz="1800" dirty="0"/>
                    </a:p>
                    <a:p>
                      <a:pPr marL="285750" indent="-285750">
                        <a:buFont typeface="Arial" panose="020B0604020202020204" pitchFamily="34" charset="0"/>
                        <a:buChar char="•"/>
                      </a:pPr>
                      <a:r>
                        <a:rPr lang="fi-FI" sz="1800" dirty="0"/>
                        <a:t>Person </a:t>
                      </a:r>
                      <a:r>
                        <a:rPr lang="fi-FI" sz="1800" dirty="0" err="1"/>
                        <a:t>som</a:t>
                      </a:r>
                      <a:r>
                        <a:rPr lang="fi-FI" sz="1800" dirty="0"/>
                        <a:t> </a:t>
                      </a:r>
                      <a:r>
                        <a:rPr lang="fi-FI" sz="1800" dirty="0" err="1"/>
                        <a:t>använder</a:t>
                      </a:r>
                      <a:r>
                        <a:rPr lang="fi-FI" sz="1800" dirty="0"/>
                        <a:t> </a:t>
                      </a:r>
                      <a:r>
                        <a:rPr lang="fi-FI" sz="1800" dirty="0" err="1"/>
                        <a:t>rullstol</a:t>
                      </a:r>
                      <a:endParaRPr lang="fi-FI" sz="18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fi-FI" sz="1800" dirty="0" err="1"/>
                        <a:t>Vuxna</a:t>
                      </a:r>
                      <a:r>
                        <a:rPr lang="fi-FI" sz="1800" dirty="0"/>
                        <a:t>, </a:t>
                      </a:r>
                      <a:r>
                        <a:rPr lang="fi-FI" sz="1800" dirty="0" err="1"/>
                        <a:t>med</a:t>
                      </a:r>
                      <a:r>
                        <a:rPr lang="fi-FI" sz="1800" dirty="0"/>
                        <a:t> </a:t>
                      </a:r>
                      <a:r>
                        <a:rPr lang="fi-FI" sz="1800" dirty="0" err="1"/>
                        <a:t>funktionsnedsättning</a:t>
                      </a:r>
                      <a:r>
                        <a:rPr lang="fi-FI" sz="1800" dirty="0"/>
                        <a:t>/</a:t>
                      </a:r>
                      <a:r>
                        <a:rPr lang="fi-FI" sz="1800" dirty="0" err="1"/>
                        <a:t>sjukdom</a:t>
                      </a:r>
                      <a:endParaRPr lang="fi-FI" sz="1800" dirty="0"/>
                    </a:p>
                    <a:p>
                      <a:pPr marL="0" indent="0">
                        <a:buFont typeface="Arial" panose="020B0604020202020204" pitchFamily="34" charset="0"/>
                        <a:buNone/>
                      </a:pPr>
                      <a:endParaRPr lang="fi-FI" sz="1800" dirty="0"/>
                    </a:p>
                    <a:p>
                      <a:pPr marL="0" indent="0">
                        <a:buFont typeface="Arial" panose="020B0604020202020204" pitchFamily="34" charset="0"/>
                        <a:buNone/>
                      </a:pPr>
                      <a:endParaRPr lang="fi-FI" sz="1800" dirty="0"/>
                    </a:p>
                    <a:p>
                      <a:pPr marL="285750" indent="-285750">
                        <a:buFont typeface="Arial" panose="020B0604020202020204" pitchFamily="34" charset="0"/>
                        <a:buChar char="•"/>
                      </a:pPr>
                      <a:r>
                        <a:rPr lang="fi-FI" sz="1800" dirty="0"/>
                        <a:t>Rask </a:t>
                      </a:r>
                      <a:r>
                        <a:rPr lang="fi-FI" sz="1800" dirty="0" err="1"/>
                        <a:t>motion</a:t>
                      </a:r>
                      <a:r>
                        <a:rPr lang="fi-FI" sz="1800" dirty="0"/>
                        <a:t> </a:t>
                      </a:r>
                      <a:r>
                        <a:rPr lang="fi-FI" sz="1800" dirty="0" err="1"/>
                        <a:t>minst</a:t>
                      </a:r>
                      <a:r>
                        <a:rPr lang="fi-FI" sz="1800" dirty="0"/>
                        <a:t> 2,5 h (150 min.)/– 5 h (300 min.)/v. </a:t>
                      </a:r>
                      <a:r>
                        <a:rPr lang="fi-FI" sz="1800" b="1" dirty="0" err="1"/>
                        <a:t>eller</a:t>
                      </a:r>
                      <a:r>
                        <a:rPr lang="fi-FI" sz="1800" dirty="0"/>
                        <a:t> </a:t>
                      </a:r>
                      <a:r>
                        <a:rPr lang="fi-FI" sz="1800" dirty="0" err="1"/>
                        <a:t>ansträngande</a:t>
                      </a:r>
                      <a:r>
                        <a:rPr lang="fi-FI" sz="1800" dirty="0"/>
                        <a:t> </a:t>
                      </a:r>
                      <a:r>
                        <a:rPr lang="fi-FI" sz="1800" dirty="0" err="1"/>
                        <a:t>motion</a:t>
                      </a:r>
                      <a:r>
                        <a:rPr lang="fi-FI" sz="1800" dirty="0"/>
                        <a:t> 75 min. –  150 min. / v.</a:t>
                      </a:r>
                    </a:p>
                    <a:p>
                      <a:pPr marL="285750" indent="-285750">
                        <a:buFont typeface="Arial" panose="020B0604020202020204" pitchFamily="34" charset="0"/>
                        <a:buChar char="•"/>
                      </a:pPr>
                      <a:r>
                        <a:rPr lang="fi-FI" sz="1800" dirty="0" err="1"/>
                        <a:t>Balans</a:t>
                      </a:r>
                      <a:r>
                        <a:rPr lang="fi-FI" sz="1800" dirty="0"/>
                        <a:t> </a:t>
                      </a:r>
                      <a:r>
                        <a:rPr lang="fi-FI" sz="1800" dirty="0" err="1"/>
                        <a:t>och</a:t>
                      </a:r>
                      <a:r>
                        <a:rPr lang="fi-FI" sz="1800" dirty="0"/>
                        <a:t> </a:t>
                      </a:r>
                      <a:r>
                        <a:rPr lang="fi-FI" sz="1800" dirty="0" err="1"/>
                        <a:t>muskelstärkande</a:t>
                      </a:r>
                      <a:r>
                        <a:rPr lang="fi-FI" sz="1800" dirty="0"/>
                        <a:t> </a:t>
                      </a:r>
                      <a:r>
                        <a:rPr lang="fi-FI" sz="1800" dirty="0" err="1"/>
                        <a:t>övningar</a:t>
                      </a:r>
                      <a:r>
                        <a:rPr lang="fi-FI" sz="1800" dirty="0"/>
                        <a:t> </a:t>
                      </a:r>
                      <a:r>
                        <a:rPr lang="fi-FI" sz="1800" dirty="0" err="1"/>
                        <a:t>minst</a:t>
                      </a:r>
                      <a:r>
                        <a:rPr lang="fi-FI" sz="1800" dirty="0"/>
                        <a:t> 3 x v.  </a:t>
                      </a:r>
                      <a:endParaRPr lang="fi-FI"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13585081"/>
                  </a:ext>
                </a:extLst>
              </a:tr>
            </a:tbl>
          </a:graphicData>
        </a:graphic>
      </p:graphicFrame>
    </p:spTree>
    <p:extLst>
      <p:ext uri="{BB962C8B-B14F-4D97-AF65-F5344CB8AC3E}">
        <p14:creationId xmlns:p14="http://schemas.microsoft.com/office/powerpoint/2010/main" val="1173629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7EF601-CC1F-41F1-98AF-FB6FD165171F}"/>
              </a:ext>
            </a:extLst>
          </p:cNvPr>
          <p:cNvSpPr>
            <a:spLocks noGrp="1"/>
          </p:cNvSpPr>
          <p:nvPr>
            <p:ph type="title"/>
          </p:nvPr>
        </p:nvSpPr>
        <p:spPr>
          <a:xfrm>
            <a:off x="130125" y="178992"/>
            <a:ext cx="8480476" cy="407604"/>
          </a:xfrm>
        </p:spPr>
        <p:txBody>
          <a:bodyPr>
            <a:noAutofit/>
          </a:bodyPr>
          <a:lstStyle/>
          <a:p>
            <a:r>
              <a:rPr lang="fi-FI" sz="3200" dirty="0" err="1">
                <a:latin typeface="Arial" panose="020B0604020202020204" pitchFamily="34" charset="0"/>
                <a:cs typeface="Arial" panose="020B0604020202020204" pitchFamily="34" charset="0"/>
              </a:rPr>
              <a:t>Källor</a:t>
            </a:r>
            <a:endParaRPr lang="fi-FI" sz="3200" dirty="0">
              <a:latin typeface="Arial" panose="020B0604020202020204" pitchFamily="34" charset="0"/>
              <a:cs typeface="Arial" panose="020B0604020202020204" pitchFamily="34" charset="0"/>
            </a:endParaRPr>
          </a:p>
        </p:txBody>
      </p:sp>
      <p:sp>
        <p:nvSpPr>
          <p:cNvPr id="3" name="Sisällön paikkamerkki 2">
            <a:extLst>
              <a:ext uri="{FF2B5EF4-FFF2-40B4-BE49-F238E27FC236}">
                <a16:creationId xmlns:a16="http://schemas.microsoft.com/office/drawing/2014/main" id="{FB677199-7728-4FE0-A7C2-9912DF98D0E3}"/>
              </a:ext>
            </a:extLst>
          </p:cNvPr>
          <p:cNvSpPr>
            <a:spLocks noGrp="1"/>
          </p:cNvSpPr>
          <p:nvPr>
            <p:ph idx="1"/>
          </p:nvPr>
        </p:nvSpPr>
        <p:spPr>
          <a:xfrm>
            <a:off x="130125" y="431322"/>
            <a:ext cx="9755747" cy="8134708"/>
          </a:xfrm>
        </p:spPr>
        <p:txBody>
          <a:bodyPr anchor="ctr">
            <a:normAutofit/>
          </a:bodyPr>
          <a:lstStyle/>
          <a:p>
            <a:r>
              <a:rPr lang="en-US" sz="1400" dirty="0">
                <a:latin typeface="Arial" panose="020B0604020202020204" pitchFamily="34" charset="0"/>
                <a:cs typeface="Arial" panose="020B0604020202020204" pitchFamily="34" charset="0"/>
              </a:rPr>
              <a:t>Brett Smith, UK Chief Medical Officers’ Guidelines Start Active, Stay Active</a:t>
            </a:r>
            <a:endParaRPr lang="fi-FI" sz="1400" dirty="0">
              <a:latin typeface="Arial" panose="020B0604020202020204" pitchFamily="34" charset="0"/>
              <a:cs typeface="Arial" panose="020B0604020202020204" pitchFamily="34" charset="0"/>
            </a:endParaRPr>
          </a:p>
          <a:p>
            <a:r>
              <a:rPr lang="fi-FI" sz="1400" dirty="0">
                <a:latin typeface="Arial" panose="020B0604020202020204" pitchFamily="34" charset="0"/>
                <a:cs typeface="Arial" panose="020B0604020202020204" pitchFamily="34" charset="0"/>
              </a:rPr>
              <a:t>www.paralympia.fi/palvelut/materiaalit/fyysisen-aktiivisuuden-suositukset </a:t>
            </a:r>
          </a:p>
          <a:p>
            <a:r>
              <a:rPr lang="fi-FI" sz="1400" dirty="0">
                <a:latin typeface="Arial" panose="020B0604020202020204" pitchFamily="34" charset="0"/>
                <a:cs typeface="Arial" panose="020B0604020202020204" pitchFamily="34" charset="0"/>
              </a:rPr>
              <a:t>www.ukkinstituutti.fi/tietoa_terveysliikunnasta/liikunta_ja_sairaudet/mieliala </a:t>
            </a:r>
          </a:p>
          <a:p>
            <a:r>
              <a:rPr lang="fi-FI" sz="1400" dirty="0">
                <a:latin typeface="Arial" panose="020B0604020202020204" pitchFamily="34" charset="0"/>
                <a:cs typeface="Arial" panose="020B0604020202020204" pitchFamily="34" charset="0"/>
              </a:rPr>
              <a:t>www.mielenterveystalo.fi/aikuiset/itsehoito-ja oppaat/oppaat/</a:t>
            </a:r>
            <a:r>
              <a:rPr lang="fi-FI" sz="1400" dirty="0" err="1">
                <a:latin typeface="Arial" panose="020B0604020202020204" pitchFamily="34" charset="0"/>
                <a:cs typeface="Arial" panose="020B0604020202020204" pitchFamily="34" charset="0"/>
              </a:rPr>
              <a:t>tietoa_luonnon_hyvinvointivaikutuksista</a:t>
            </a:r>
            <a:r>
              <a:rPr lang="fi-FI" sz="1400" dirty="0">
                <a:latin typeface="Arial" panose="020B0604020202020204" pitchFamily="34" charset="0"/>
                <a:cs typeface="Arial" panose="020B0604020202020204" pitchFamily="34" charset="0"/>
              </a:rPr>
              <a:t>/</a:t>
            </a:r>
            <a:r>
              <a:rPr lang="fi-FI" sz="1400" dirty="0" err="1">
                <a:latin typeface="Arial" panose="020B0604020202020204" pitchFamily="34" charset="0"/>
                <a:cs typeface="Arial" panose="020B0604020202020204" pitchFamily="34" charset="0"/>
              </a:rPr>
              <a:t>Pages</a:t>
            </a:r>
            <a:r>
              <a:rPr lang="fi-FI" sz="1400" dirty="0">
                <a:latin typeface="Arial" panose="020B0604020202020204" pitchFamily="34" charset="0"/>
                <a:cs typeface="Arial" panose="020B0604020202020204" pitchFamily="34" charset="0"/>
              </a:rPr>
              <a:t>/luonnon_vaikutus_hyvinvointiin.aspx </a:t>
            </a:r>
          </a:p>
          <a:p>
            <a:r>
              <a:rPr lang="fi-FI" sz="1400" dirty="0">
                <a:latin typeface="Arial" panose="020B0604020202020204" pitchFamily="34" charset="0"/>
                <a:cs typeface="Arial" panose="020B0604020202020204" pitchFamily="34" charset="0"/>
              </a:rPr>
              <a:t>www.mieli.fi/fi/kehitt%C3%A4mistoiminta/liikunta-ja-kulttuuri/mielen-hyvinvointia-liikkumisesta</a:t>
            </a:r>
          </a:p>
          <a:p>
            <a:r>
              <a:rPr lang="fi-FI" sz="1400" dirty="0">
                <a:latin typeface="Arial" panose="020B0604020202020204" pitchFamily="34" charset="0"/>
                <a:cs typeface="Arial" panose="020B0604020202020204" pitchFamily="34" charset="0"/>
              </a:rPr>
              <a:t>www.reumaliitto.fi/fi/node/594 </a:t>
            </a:r>
          </a:p>
          <a:p>
            <a:r>
              <a:rPr lang="fi-FI" sz="1400" dirty="0">
                <a:latin typeface="Arial" panose="020B0604020202020204" pitchFamily="34" charset="0"/>
                <a:cs typeface="Arial" panose="020B0604020202020204" pitchFamily="34" charset="0"/>
              </a:rPr>
              <a:t>www.kaypahoito.fi/hoi50103</a:t>
            </a:r>
          </a:p>
          <a:p>
            <a:r>
              <a:rPr lang="fi-FI" sz="1400" dirty="0">
                <a:latin typeface="Arial" panose="020B0604020202020204" pitchFamily="34" charset="0"/>
                <a:cs typeface="Arial" panose="020B0604020202020204" pitchFamily="34" charset="0"/>
              </a:rPr>
              <a:t>www.thl.fi/fi/web/elintavat-ja-ravitsemus/ravitsemus/ravitsemus-ja-terveys/painonhallinta,</a:t>
            </a:r>
          </a:p>
          <a:p>
            <a:r>
              <a:rPr lang="fi-FI" sz="1400" dirty="0">
                <a:latin typeface="Arial" panose="020B0604020202020204" pitchFamily="34" charset="0"/>
                <a:cs typeface="Arial" panose="020B0604020202020204" pitchFamily="34" charset="0"/>
              </a:rPr>
              <a:t>www.ukkinstituutti.fi/tietoa_terveysliikunnasta/liikunta_ja_painonhallinta/arkiliikunta_painonhallinnan_apuna</a:t>
            </a:r>
          </a:p>
          <a:p>
            <a:r>
              <a:rPr lang="fi-FI" sz="1400" dirty="0">
                <a:latin typeface="Arial" panose="020B0604020202020204" pitchFamily="34" charset="0"/>
                <a:cs typeface="Arial" panose="020B0604020202020204" pitchFamily="34" charset="0"/>
              </a:rPr>
              <a:t>www.ruokavirasto.fi/teemat/terveytta-edistava-ruokavalio/ravitsemus--ja-ruokasuositukset/lautasmalli/</a:t>
            </a:r>
          </a:p>
          <a:p>
            <a:r>
              <a:rPr lang="fi-FI" sz="1400" dirty="0">
                <a:latin typeface="Arial" panose="020B0604020202020204" pitchFamily="34" charset="0"/>
                <a:cs typeface="Arial" panose="020B0604020202020204" pitchFamily="34" charset="0"/>
              </a:rPr>
              <a:t>www.ruokavirasto.fi/teemat/terveytta-edistava-ruokavalio/ravitsemus--ja-ruokasuositukset/aikuiset/</a:t>
            </a:r>
          </a:p>
          <a:p>
            <a:r>
              <a:rPr lang="fi-FI" sz="1400" dirty="0">
                <a:latin typeface="Arial" panose="020B0604020202020204" pitchFamily="34" charset="0"/>
                <a:cs typeface="Arial" panose="020B0604020202020204" pitchFamily="34" charset="0"/>
              </a:rPr>
              <a:t>www.voimaavanhuuteen.fi/blog/nousujohteisuus-ylikuorimitusperiaate-ja-arsykkeenvaihtelu/ </a:t>
            </a:r>
          </a:p>
          <a:p>
            <a:r>
              <a:rPr lang="fi-FI" sz="1400" dirty="0">
                <a:latin typeface="Arial" panose="020B0604020202020204" pitchFamily="34" charset="0"/>
                <a:cs typeface="Arial" panose="020B0604020202020204" pitchFamily="34" charset="0"/>
              </a:rPr>
              <a:t>www.terveyskirjasto.fi/terveyskirjasto/tk.koti?p_artikkeli=dlk00053</a:t>
            </a:r>
          </a:p>
          <a:p>
            <a:r>
              <a:rPr lang="fi-FI" sz="1400" dirty="0">
                <a:latin typeface="Arial" panose="020B0604020202020204" pitchFamily="34" charset="0"/>
                <a:cs typeface="Arial" panose="020B0604020202020204" pitchFamily="34" charset="0"/>
              </a:rPr>
              <a:t>www.voitas.fi/</a:t>
            </a:r>
          </a:p>
          <a:p>
            <a:r>
              <a:rPr lang="fi-FI" sz="1400" dirty="0">
                <a:latin typeface="Arial" panose="020B0604020202020204" pitchFamily="34" charset="0"/>
                <a:cs typeface="Arial" panose="020B0604020202020204" pitchFamily="34" charset="0"/>
              </a:rPr>
              <a:t>www.ukkinstituutti.fi/tietoa_terveysliikunnasta/liikunnan_vaikutukset</a:t>
            </a:r>
          </a:p>
          <a:p>
            <a:r>
              <a:rPr lang="fi-FI" sz="1400" dirty="0">
                <a:latin typeface="Arial" panose="020B0604020202020204" pitchFamily="34" charset="0"/>
                <a:cs typeface="Arial" panose="020B0604020202020204" pitchFamily="34" charset="0"/>
              </a:rPr>
              <a:t>www.reumaliitto.fi/fi/keltaisen-nauhan-paiva</a:t>
            </a:r>
          </a:p>
          <a:p>
            <a:r>
              <a:rPr lang="fi-FI" sz="1400" dirty="0">
                <a:latin typeface="Arial" panose="020B0604020202020204" pitchFamily="34" charset="0"/>
                <a:cs typeface="Arial" panose="020B0604020202020204" pitchFamily="34" charset="0"/>
              </a:rPr>
              <a:t>www.kaypahoito.fi/khp00077, https://www.kaypahoito.fi/hoi50075 </a:t>
            </a:r>
          </a:p>
          <a:p>
            <a:r>
              <a:rPr lang="fi-FI" sz="1400" dirty="0">
                <a:latin typeface="Arial" panose="020B0604020202020204" pitchFamily="34" charset="0"/>
                <a:cs typeface="Arial" panose="020B0604020202020204" pitchFamily="34" charset="0"/>
              </a:rPr>
              <a:t>www.who.int/publications/i/item/9789240015128</a:t>
            </a:r>
          </a:p>
          <a:p>
            <a:endParaRPr lang="fi-FI" sz="600" dirty="0">
              <a:latin typeface="Arial" panose="020B0604020202020204" pitchFamily="34" charset="0"/>
              <a:cs typeface="Arial" panose="020B0604020202020204" pitchFamily="34" charset="0"/>
            </a:endParaRPr>
          </a:p>
          <a:p>
            <a:endParaRPr lang="fi-FI" sz="600" dirty="0">
              <a:latin typeface="Arial" panose="020B0604020202020204" pitchFamily="34" charset="0"/>
              <a:cs typeface="Arial" panose="020B0604020202020204" pitchFamily="34" charset="0"/>
            </a:endParaRPr>
          </a:p>
          <a:p>
            <a:endParaRPr lang="fi-FI" sz="600" dirty="0">
              <a:latin typeface="Arial" panose="020B0604020202020204" pitchFamily="34" charset="0"/>
              <a:cs typeface="Arial" panose="020B0604020202020204" pitchFamily="34" charset="0"/>
            </a:endParaRPr>
          </a:p>
          <a:p>
            <a:endParaRPr lang="fi-FI" sz="600" dirty="0">
              <a:latin typeface="Arial" panose="020B0604020202020204" pitchFamily="34" charset="0"/>
              <a:cs typeface="Arial" panose="020B0604020202020204" pitchFamily="34" charset="0"/>
            </a:endParaRPr>
          </a:p>
          <a:p>
            <a:endParaRPr lang="fi-FI" sz="600" dirty="0">
              <a:latin typeface="Arial" panose="020B0604020202020204" pitchFamily="34" charset="0"/>
              <a:cs typeface="Arial" panose="020B0604020202020204" pitchFamily="34" charset="0"/>
            </a:endParaRPr>
          </a:p>
          <a:p>
            <a:endParaRPr lang="fi-FI" sz="600" dirty="0">
              <a:latin typeface="Arial" panose="020B0604020202020204" pitchFamily="34" charset="0"/>
              <a:cs typeface="Arial" panose="020B0604020202020204" pitchFamily="34" charset="0"/>
            </a:endParaRPr>
          </a:p>
          <a:p>
            <a:endParaRPr lang="fi-FI" sz="600" dirty="0">
              <a:latin typeface="Arial" panose="020B0604020202020204" pitchFamily="34" charset="0"/>
              <a:cs typeface="Arial" panose="020B0604020202020204" pitchFamily="34" charset="0"/>
            </a:endParaRPr>
          </a:p>
          <a:p>
            <a:endParaRPr lang="fi-FI" sz="600" dirty="0"/>
          </a:p>
        </p:txBody>
      </p:sp>
      <p:pic>
        <p:nvPicPr>
          <p:cNvPr id="7" name="Graphic 6">
            <a:extLst>
              <a:ext uri="{FF2B5EF4-FFF2-40B4-BE49-F238E27FC236}">
                <a16:creationId xmlns:a16="http://schemas.microsoft.com/office/drawing/2014/main" id="{A80D3C69-2A24-41A3-82DC-ADBCFB9EF0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3887581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E1172C67-150D-471F-937A-1EB79090B59A}"/>
              </a:ext>
            </a:extLst>
          </p:cNvPr>
          <p:cNvPicPr>
            <a:picLocks noChangeAspect="1"/>
          </p:cNvPicPr>
          <p:nvPr/>
        </p:nvPicPr>
        <p:blipFill>
          <a:blip r:embed="rId3"/>
          <a:stretch>
            <a:fillRect/>
          </a:stretch>
        </p:blipFill>
        <p:spPr>
          <a:xfrm>
            <a:off x="1267326" y="316408"/>
            <a:ext cx="3997018" cy="5696250"/>
          </a:xfrm>
          <a:prstGeom prst="rect">
            <a:avLst/>
          </a:prstGeom>
        </p:spPr>
      </p:pic>
      <p:pic>
        <p:nvPicPr>
          <p:cNvPr id="8" name="Kuva 7">
            <a:extLst>
              <a:ext uri="{FF2B5EF4-FFF2-40B4-BE49-F238E27FC236}">
                <a16:creationId xmlns:a16="http://schemas.microsoft.com/office/drawing/2014/main" id="{FD9A87FC-4BD5-4EB0-B808-B6CEE20DF493}"/>
              </a:ext>
            </a:extLst>
          </p:cNvPr>
          <p:cNvPicPr>
            <a:picLocks noChangeAspect="1"/>
          </p:cNvPicPr>
          <p:nvPr/>
        </p:nvPicPr>
        <p:blipFill>
          <a:blip r:embed="rId4"/>
          <a:stretch>
            <a:fillRect/>
          </a:stretch>
        </p:blipFill>
        <p:spPr>
          <a:xfrm>
            <a:off x="6927658" y="316408"/>
            <a:ext cx="3920455" cy="5641914"/>
          </a:xfrm>
          <a:prstGeom prst="rect">
            <a:avLst/>
          </a:prstGeom>
        </p:spPr>
      </p:pic>
      <p:sp>
        <p:nvSpPr>
          <p:cNvPr id="2" name="Tekstiruutu 1">
            <a:extLst>
              <a:ext uri="{FF2B5EF4-FFF2-40B4-BE49-F238E27FC236}">
                <a16:creationId xmlns:a16="http://schemas.microsoft.com/office/drawing/2014/main" id="{E2767CDF-A1B4-4E63-8B00-60B2B8F32BFB}"/>
              </a:ext>
            </a:extLst>
          </p:cNvPr>
          <p:cNvSpPr txBox="1"/>
          <p:nvPr/>
        </p:nvSpPr>
        <p:spPr>
          <a:xfrm>
            <a:off x="1936044" y="6172260"/>
            <a:ext cx="8319911" cy="369332"/>
          </a:xfrm>
          <a:prstGeom prst="rect">
            <a:avLst/>
          </a:prstGeom>
          <a:noFill/>
        </p:spPr>
        <p:txBody>
          <a:bodyPr wrap="square" rtlCol="0">
            <a:spAutoFit/>
          </a:bodyPr>
          <a:lstStyle/>
          <a:p>
            <a:pPr algn="ctr"/>
            <a:r>
              <a:rPr lang="fi-FI" dirty="0"/>
              <a:t>https://www.soveli.fi/soveltava-liikunta/infograafi/</a:t>
            </a:r>
          </a:p>
        </p:txBody>
      </p:sp>
    </p:spTree>
    <p:extLst>
      <p:ext uri="{BB962C8B-B14F-4D97-AF65-F5344CB8AC3E}">
        <p14:creationId xmlns:p14="http://schemas.microsoft.com/office/powerpoint/2010/main" val="3008364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B328B1-4A84-47AF-9E0F-EA9159492C29}"/>
              </a:ext>
            </a:extLst>
          </p:cNvPr>
          <p:cNvSpPr>
            <a:spLocks noGrp="1"/>
          </p:cNvSpPr>
          <p:nvPr>
            <p:ph type="title"/>
          </p:nvPr>
        </p:nvSpPr>
        <p:spPr>
          <a:xfrm>
            <a:off x="838200" y="299807"/>
            <a:ext cx="10515600" cy="994604"/>
          </a:xfrm>
        </p:spPr>
        <p:txBody>
          <a:bodyPr>
            <a:normAutofit/>
          </a:bodyPr>
          <a:lstStyle/>
          <a:p>
            <a:r>
              <a:rPr lang="fi-FI" b="1" dirty="0" err="1">
                <a:latin typeface="Arial" panose="020B0604020202020204" pitchFamily="34" charset="0"/>
                <a:cs typeface="Arial" panose="020B0604020202020204" pitchFamily="34" charset="0"/>
              </a:rPr>
              <a:t>Termer</a:t>
            </a:r>
            <a:r>
              <a:rPr lang="fi-FI" b="1" dirty="0">
                <a:latin typeface="Arial" panose="020B0604020202020204" pitchFamily="34" charset="0"/>
                <a:cs typeface="Arial" panose="020B0604020202020204" pitchFamily="34" charset="0"/>
              </a:rPr>
              <a:t> </a:t>
            </a:r>
            <a:r>
              <a:rPr lang="fi-FI" b="1" dirty="0" err="1">
                <a:latin typeface="Arial" panose="020B0604020202020204" pitchFamily="34" charset="0"/>
                <a:cs typeface="Arial" panose="020B0604020202020204" pitchFamily="34" charset="0"/>
              </a:rPr>
              <a:t>som</a:t>
            </a:r>
            <a:r>
              <a:rPr lang="fi-FI" b="1" dirty="0">
                <a:latin typeface="Arial" panose="020B0604020202020204" pitchFamily="34" charset="0"/>
                <a:cs typeface="Arial" panose="020B0604020202020204" pitchFamily="34" charset="0"/>
              </a:rPr>
              <a:t> </a:t>
            </a:r>
            <a:r>
              <a:rPr lang="fi-FI" b="1" dirty="0" err="1">
                <a:latin typeface="Arial" panose="020B0604020202020204" pitchFamily="34" charset="0"/>
                <a:cs typeface="Arial" panose="020B0604020202020204" pitchFamily="34" charset="0"/>
              </a:rPr>
              <a:t>används</a:t>
            </a:r>
            <a:r>
              <a:rPr lang="fi-FI" b="1" dirty="0">
                <a:latin typeface="Arial" panose="020B0604020202020204" pitchFamily="34" charset="0"/>
                <a:cs typeface="Arial" panose="020B0604020202020204" pitchFamily="34" charset="0"/>
              </a:rPr>
              <a:t> i </a:t>
            </a:r>
            <a:r>
              <a:rPr lang="fi-FI" b="1" dirty="0" err="1">
                <a:latin typeface="Arial" panose="020B0604020202020204" pitchFamily="34" charset="0"/>
                <a:cs typeface="Arial" panose="020B0604020202020204" pitchFamily="34" charset="0"/>
              </a:rPr>
              <a:t>infografen</a:t>
            </a:r>
            <a:r>
              <a:rPr lang="fi-FI" b="1" dirty="0">
                <a:latin typeface="Arial" panose="020B0604020202020204" pitchFamily="34" charset="0"/>
                <a:cs typeface="Arial" panose="020B0604020202020204" pitchFamily="34" charset="0"/>
              </a:rPr>
              <a:t> </a:t>
            </a:r>
          </a:p>
        </p:txBody>
      </p:sp>
      <p:sp>
        <p:nvSpPr>
          <p:cNvPr id="3" name="Sisällön paikkamerkki 2">
            <a:extLst>
              <a:ext uri="{FF2B5EF4-FFF2-40B4-BE49-F238E27FC236}">
                <a16:creationId xmlns:a16="http://schemas.microsoft.com/office/drawing/2014/main" id="{76712C29-D179-48A6-BD87-7EADB2F952B3}"/>
              </a:ext>
            </a:extLst>
          </p:cNvPr>
          <p:cNvSpPr>
            <a:spLocks noGrp="1"/>
          </p:cNvSpPr>
          <p:nvPr>
            <p:ph sz="half" idx="1"/>
          </p:nvPr>
        </p:nvSpPr>
        <p:spPr>
          <a:xfrm>
            <a:off x="578556" y="1756007"/>
            <a:ext cx="5181600" cy="4351338"/>
          </a:xfrm>
        </p:spPr>
        <p:txBody>
          <a:bodyPr>
            <a:normAutofit fontScale="92500" lnSpcReduction="20000"/>
          </a:bodyPr>
          <a:lstStyle/>
          <a:p>
            <a:r>
              <a:rPr lang="fi-FI" dirty="0">
                <a:latin typeface="Arial" panose="020B0604020202020204" pitchFamily="34" charset="0"/>
                <a:cs typeface="Arial" panose="020B0604020202020204" pitchFamily="34" charset="0"/>
              </a:rPr>
              <a:t>LIIKUNTA</a:t>
            </a:r>
          </a:p>
          <a:p>
            <a:r>
              <a:rPr lang="fi-FI" dirty="0">
                <a:latin typeface="Arial" panose="020B0604020202020204" pitchFamily="34" charset="0"/>
                <a:cs typeface="Arial" panose="020B0604020202020204" pitchFamily="34" charset="0"/>
              </a:rPr>
              <a:t>LIIKKUMINEN, LIIKE</a:t>
            </a:r>
          </a:p>
          <a:p>
            <a:r>
              <a:rPr lang="fi-FI" dirty="0">
                <a:latin typeface="Arial" panose="020B0604020202020204" pitchFamily="34" charset="0"/>
                <a:cs typeface="Arial" panose="020B0604020202020204" pitchFamily="34" charset="0"/>
              </a:rPr>
              <a:t>FYYSISEN AKTIIVISUUDEN SUOSITUKSET</a:t>
            </a:r>
          </a:p>
          <a:p>
            <a:r>
              <a:rPr lang="fi-FI" dirty="0">
                <a:latin typeface="Arial" panose="020B0604020202020204" pitchFamily="34" charset="0"/>
                <a:cs typeface="Arial" panose="020B0604020202020204" pitchFamily="34" charset="0"/>
              </a:rPr>
              <a:t>OLLA LIIKKUMATTA</a:t>
            </a:r>
          </a:p>
          <a:p>
            <a:r>
              <a:rPr lang="fi-FI" dirty="0">
                <a:latin typeface="Arial" panose="020B0604020202020204" pitchFamily="34" charset="0"/>
                <a:cs typeface="Arial" panose="020B0604020202020204" pitchFamily="34" charset="0"/>
              </a:rPr>
              <a:t>REIPAS/RASITTAVA LIIKUNTA</a:t>
            </a:r>
          </a:p>
          <a:p>
            <a:r>
              <a:rPr lang="fi-FI" dirty="0">
                <a:latin typeface="Arial" panose="020B0604020202020204" pitchFamily="34" charset="0"/>
                <a:cs typeface="Arial" panose="020B0604020202020204" pitchFamily="34" charset="0"/>
              </a:rPr>
              <a:t>TOIMIMISESTEISET (vammaiset/pitkäaikaissairaat/    liikkumis- ja toimintaesteiset henkilöt)</a:t>
            </a:r>
          </a:p>
        </p:txBody>
      </p:sp>
      <p:sp>
        <p:nvSpPr>
          <p:cNvPr id="4" name="Sisällön paikkamerkki 3">
            <a:extLst>
              <a:ext uri="{FF2B5EF4-FFF2-40B4-BE49-F238E27FC236}">
                <a16:creationId xmlns:a16="http://schemas.microsoft.com/office/drawing/2014/main" id="{C709F3B1-7B81-463D-AFDB-63CF46934E4F}"/>
              </a:ext>
            </a:extLst>
          </p:cNvPr>
          <p:cNvSpPr>
            <a:spLocks noGrp="1"/>
          </p:cNvSpPr>
          <p:nvPr>
            <p:ph sz="half" idx="2"/>
          </p:nvPr>
        </p:nvSpPr>
        <p:spPr>
          <a:xfrm>
            <a:off x="5940191" y="1756007"/>
            <a:ext cx="5757003" cy="4193216"/>
          </a:xfrm>
        </p:spPr>
        <p:txBody>
          <a:bodyPr>
            <a:normAutofit fontScale="92500" lnSpcReduction="20000"/>
          </a:bodyPr>
          <a:lstStyle/>
          <a:p>
            <a:r>
              <a:rPr lang="fi-FI" dirty="0">
                <a:latin typeface="Arial" panose="020B0604020202020204" pitchFamily="34" charset="0"/>
                <a:cs typeface="Arial" panose="020B0604020202020204" pitchFamily="34" charset="0"/>
              </a:rPr>
              <a:t>MOTION</a:t>
            </a:r>
          </a:p>
          <a:p>
            <a:r>
              <a:rPr lang="fi-FI" dirty="0">
                <a:latin typeface="Arial" panose="020B0604020202020204" pitchFamily="34" charset="0"/>
                <a:cs typeface="Arial" panose="020B0604020202020204" pitchFamily="34" charset="0"/>
              </a:rPr>
              <a:t>ATT RÖRA PÅ SIG, RÖRELSE</a:t>
            </a:r>
          </a:p>
          <a:p>
            <a:r>
              <a:rPr lang="fi-FI" dirty="0">
                <a:latin typeface="Arial" panose="020B0604020202020204" pitchFamily="34" charset="0"/>
                <a:cs typeface="Arial" panose="020B0604020202020204" pitchFamily="34" charset="0"/>
              </a:rPr>
              <a:t>REKOMMENDATIONER FÖR FYSISK AKTIVITET</a:t>
            </a:r>
          </a:p>
          <a:p>
            <a:r>
              <a:rPr lang="fi-FI" dirty="0">
                <a:latin typeface="Arial" panose="020B0604020202020204" pitchFamily="34" charset="0"/>
                <a:cs typeface="Arial" panose="020B0604020202020204" pitchFamily="34" charset="0"/>
              </a:rPr>
              <a:t>ATT VARA STILLA</a:t>
            </a:r>
          </a:p>
          <a:p>
            <a:r>
              <a:rPr lang="fi-FI" dirty="0">
                <a:latin typeface="Arial" panose="020B0604020202020204" pitchFamily="34" charset="0"/>
                <a:cs typeface="Arial" panose="020B0604020202020204" pitchFamily="34" charset="0"/>
              </a:rPr>
              <a:t>RASK/ANSTRÄNGANDE MOTION</a:t>
            </a:r>
          </a:p>
          <a:p>
            <a:r>
              <a:rPr lang="fi-FI" dirty="0">
                <a:latin typeface="Arial" panose="020B0604020202020204" pitchFamily="34" charset="0"/>
                <a:cs typeface="Arial" panose="020B0604020202020204" pitchFamily="34" charset="0"/>
              </a:rPr>
              <a:t>PERSONER MED RÖRELSENEDSÄTTNING (</a:t>
            </a:r>
            <a:r>
              <a:rPr lang="fi-FI" dirty="0" err="1">
                <a:latin typeface="Arial" panose="020B0604020202020204" pitchFamily="34" charset="0"/>
                <a:cs typeface="Arial" panose="020B0604020202020204" pitchFamily="34" charset="0"/>
              </a:rPr>
              <a:t>personer</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med</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funktionsnedsättning</a:t>
            </a:r>
            <a:r>
              <a:rPr lang="fi-FI" dirty="0">
                <a:latin typeface="Arial" panose="020B0604020202020204" pitchFamily="34" charset="0"/>
                <a:cs typeface="Arial" panose="020B0604020202020204" pitchFamily="34" charset="0"/>
              </a:rPr>
              <a:t>/ </a:t>
            </a:r>
            <a:r>
              <a:rPr lang="sv-SE" dirty="0">
                <a:latin typeface="Arial" panose="020B0604020202020204" pitchFamily="34" charset="0"/>
                <a:cs typeface="Arial" panose="020B0604020202020204" pitchFamily="34" charset="0"/>
              </a:rPr>
              <a:t>långtidssjuka/rörelsenedsättning</a:t>
            </a:r>
            <a:r>
              <a:rPr lang="fi-FI" dirty="0">
                <a:latin typeface="Arial" panose="020B0604020202020204" pitchFamily="34" charset="0"/>
                <a:cs typeface="Arial" panose="020B0604020202020204" pitchFamily="34" charset="0"/>
              </a:rPr>
              <a:t>)</a:t>
            </a:r>
          </a:p>
        </p:txBody>
      </p:sp>
      <p:sp>
        <p:nvSpPr>
          <p:cNvPr id="6" name="Tekstiruutu 5">
            <a:extLst>
              <a:ext uri="{FF2B5EF4-FFF2-40B4-BE49-F238E27FC236}">
                <a16:creationId xmlns:a16="http://schemas.microsoft.com/office/drawing/2014/main" id="{99D4A41D-3AEF-4C45-BD90-55879847523C}"/>
              </a:ext>
            </a:extLst>
          </p:cNvPr>
          <p:cNvSpPr txBox="1"/>
          <p:nvPr/>
        </p:nvSpPr>
        <p:spPr>
          <a:xfrm>
            <a:off x="1257452" y="6107345"/>
            <a:ext cx="9005408" cy="369332"/>
          </a:xfrm>
          <a:prstGeom prst="rect">
            <a:avLst/>
          </a:prstGeom>
          <a:noFill/>
        </p:spPr>
        <p:txBody>
          <a:bodyPr wrap="square" rtlCol="0">
            <a:spAutoFit/>
          </a:bodyPr>
          <a:lstStyle/>
          <a:p>
            <a:pPr algn="ctr"/>
            <a:r>
              <a:rPr lang="fi-FI" dirty="0" err="1">
                <a:latin typeface="Arial" panose="020B0604020202020204" pitchFamily="34" charset="0"/>
                <a:cs typeface="Arial" panose="020B0604020202020204" pitchFamily="34" charset="0"/>
              </a:rPr>
              <a:t>Idrott</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eller</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namn</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på</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olika</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grenar</a:t>
            </a:r>
            <a:r>
              <a:rPr lang="fi-FI" dirty="0">
                <a:latin typeface="Arial" panose="020B0604020202020204" pitchFamily="34" charset="0"/>
                <a:cs typeface="Arial" panose="020B0604020202020204" pitchFamily="34" charset="0"/>
              </a:rPr>
              <a:t>/</a:t>
            </a:r>
            <a:r>
              <a:rPr lang="fi-FI" dirty="0" err="1">
                <a:latin typeface="Arial" panose="020B0604020202020204" pitchFamily="34" charset="0"/>
                <a:cs typeface="Arial" panose="020B0604020202020204" pitchFamily="34" charset="0"/>
              </a:rPr>
              <a:t>motionsformer</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har</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inte</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användts</a:t>
            </a:r>
            <a:r>
              <a:rPr lang="fi-FI"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71580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iruutu 6">
            <a:extLst>
              <a:ext uri="{FF2B5EF4-FFF2-40B4-BE49-F238E27FC236}">
                <a16:creationId xmlns:a16="http://schemas.microsoft.com/office/drawing/2014/main" id="{CADB86A6-03F4-40DA-B7B1-D08C4D16CE6C}"/>
              </a:ext>
            </a:extLst>
          </p:cNvPr>
          <p:cNvSpPr txBox="1"/>
          <p:nvPr/>
        </p:nvSpPr>
        <p:spPr>
          <a:xfrm>
            <a:off x="2985051" y="2776450"/>
            <a:ext cx="8150088" cy="2445862"/>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sv-FI" sz="2400" dirty="0">
                <a:effectLst/>
                <a:latin typeface="Arial" panose="020B0604020202020204" pitchFamily="34" charset="0"/>
                <a:ea typeface="Calibri" panose="020F0502020204030204" pitchFamily="34" charset="0"/>
                <a:cs typeface="Arial" panose="020B0604020202020204" pitchFamily="34" charset="0"/>
              </a:rPr>
              <a:t>Motionsgrupper</a:t>
            </a:r>
            <a:endParaRPr lang="fi-FI"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sv-FI" sz="2400" dirty="0">
                <a:effectLst/>
                <a:latin typeface="Arial" panose="020B0604020202020204" pitchFamily="34" charset="0"/>
                <a:ea typeface="Calibri" panose="020F0502020204030204" pitchFamily="34" charset="0"/>
                <a:cs typeface="Arial" panose="020B0604020202020204" pitchFamily="34" charset="0"/>
              </a:rPr>
              <a:t>De lokala föreningarnas grupper (kamratstödsgrupper)</a:t>
            </a:r>
            <a:endParaRPr lang="fi-FI"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sv-FI" sz="2400" dirty="0">
                <a:effectLst/>
                <a:latin typeface="Arial" panose="020B0604020202020204" pitchFamily="34" charset="0"/>
                <a:ea typeface="Calibri" panose="020F0502020204030204" pitchFamily="34" charset="0"/>
                <a:cs typeface="Arial" panose="020B0604020202020204" pitchFamily="34" charset="0"/>
              </a:rPr>
              <a:t>Idrottsföreningar, arbetarinstitut (Arbis), församlingar och privata idrottsplatser</a:t>
            </a:r>
            <a:endParaRPr lang="fi-FI"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sv-FI" sz="2400" dirty="0">
                <a:effectLst/>
                <a:latin typeface="Arial" panose="020B0604020202020204" pitchFamily="34" charset="0"/>
                <a:ea typeface="Calibri" panose="020F0502020204030204" pitchFamily="34" charset="0"/>
                <a:cs typeface="Arial" panose="020B0604020202020204" pitchFamily="34" charset="0"/>
              </a:rPr>
              <a:t>Egna promenadgrupper med vänner, grannar etc.</a:t>
            </a:r>
            <a:endParaRPr lang="fi-FI"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sv-FI" sz="2400" dirty="0">
                <a:effectLst/>
                <a:latin typeface="Arial" panose="020B0604020202020204" pitchFamily="34" charset="0"/>
                <a:ea typeface="Calibri" panose="020F0502020204030204" pitchFamily="34" charset="0"/>
                <a:cs typeface="Arial" panose="020B0604020202020204" pitchFamily="34" charset="0"/>
              </a:rPr>
              <a:t>Gå modigt med!</a:t>
            </a:r>
            <a:endParaRPr lang="fi-FI"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kstiruutu 7">
            <a:extLst>
              <a:ext uri="{FF2B5EF4-FFF2-40B4-BE49-F238E27FC236}">
                <a16:creationId xmlns:a16="http://schemas.microsoft.com/office/drawing/2014/main" id="{CDFAEE3D-A6C7-4BEA-ABBD-F302E5966A3B}"/>
              </a:ext>
            </a:extLst>
          </p:cNvPr>
          <p:cNvSpPr txBox="1"/>
          <p:nvPr/>
        </p:nvSpPr>
        <p:spPr>
          <a:xfrm>
            <a:off x="2985051" y="1060173"/>
            <a:ext cx="8150088" cy="1138773"/>
          </a:xfrm>
          <a:prstGeom prst="rect">
            <a:avLst/>
          </a:prstGeom>
          <a:noFill/>
        </p:spPr>
        <p:txBody>
          <a:bodyPr wrap="square" rtlCol="0">
            <a:spAutoFit/>
          </a:bodyPr>
          <a:lstStyle/>
          <a:p>
            <a:r>
              <a:rPr lang="sv-SE" sz="3400" b="1" dirty="0">
                <a:latin typeface="Arial" panose="020B0604020202020204" pitchFamily="34" charset="0"/>
                <a:cs typeface="Arial" panose="020B0604020202020204" pitchFamily="34" charset="0"/>
              </a:rPr>
              <a:t>Möjliggör nya relationer och en känsla av gemenskap</a:t>
            </a:r>
            <a:endParaRPr lang="en-GB" sz="3400" b="1" dirty="0">
              <a:latin typeface="Arial" panose="020B0604020202020204" pitchFamily="34" charset="0"/>
              <a:cs typeface="Arial" panose="020B0604020202020204" pitchFamily="34" charset="0"/>
            </a:endParaRPr>
          </a:p>
        </p:txBody>
      </p:sp>
      <p:pic>
        <p:nvPicPr>
          <p:cNvPr id="3" name="Kuva 2">
            <a:extLst>
              <a:ext uri="{FF2B5EF4-FFF2-40B4-BE49-F238E27FC236}">
                <a16:creationId xmlns:a16="http://schemas.microsoft.com/office/drawing/2014/main" id="{558AFD6B-92A4-47F7-B3C9-5F5C19D4AF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46"/>
            <a:ext cx="2478157" cy="6854254"/>
          </a:xfrm>
          <a:prstGeom prst="rect">
            <a:avLst/>
          </a:prstGeom>
        </p:spPr>
      </p:pic>
    </p:spTree>
    <p:extLst>
      <p:ext uri="{BB962C8B-B14F-4D97-AF65-F5344CB8AC3E}">
        <p14:creationId xmlns:p14="http://schemas.microsoft.com/office/powerpoint/2010/main" val="3727043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iruutu 6">
            <a:extLst>
              <a:ext uri="{FF2B5EF4-FFF2-40B4-BE49-F238E27FC236}">
                <a16:creationId xmlns:a16="http://schemas.microsoft.com/office/drawing/2014/main" id="{F9009FA5-A7B1-4C85-B837-6A29C8DAA56D}"/>
              </a:ext>
            </a:extLst>
          </p:cNvPr>
          <p:cNvSpPr txBox="1"/>
          <p:nvPr/>
        </p:nvSpPr>
        <p:spPr>
          <a:xfrm>
            <a:off x="2985051" y="2516391"/>
            <a:ext cx="8150088" cy="4410503"/>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sv-FI" sz="2400" dirty="0">
                <a:effectLst/>
                <a:latin typeface="Arial" panose="020B0604020202020204" pitchFamily="34" charset="0"/>
                <a:ea typeface="Calibri" panose="020F0502020204030204" pitchFamily="34" charset="0"/>
                <a:cs typeface="Arial" panose="020B0604020202020204" pitchFamily="34" charset="0"/>
              </a:rPr>
              <a:t>Regelbunden motion balanserar humöret. Genom regelbunden motion kan depression och ångest lindras och funktionsförmågan bibehållas.</a:t>
            </a:r>
            <a:endParaRPr lang="fi-FI"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sv-FI" sz="2400" dirty="0">
                <a:effectLst/>
                <a:latin typeface="Arial" panose="020B0604020202020204" pitchFamily="34" charset="0"/>
                <a:ea typeface="Calibri" panose="020F0502020204030204" pitchFamily="34" charset="0"/>
                <a:cs typeface="Arial" panose="020B0604020202020204" pitchFamily="34" charset="0"/>
              </a:rPr>
              <a:t>Att skratta är ett bra sätt att minska stressen och få en känsla av välbehag </a:t>
            </a:r>
            <a:r>
              <a:rPr lang="sv-FI" sz="24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sv-FI" sz="2400" dirty="0">
                <a:effectLst/>
                <a:latin typeface="Arial" panose="020B0604020202020204" pitchFamily="34" charset="0"/>
                <a:ea typeface="Calibri" panose="020F0502020204030204" pitchFamily="34" charset="0"/>
                <a:cs typeface="Arial" panose="020B0604020202020204" pitchFamily="34" charset="0"/>
              </a:rPr>
              <a:t>skrattyoga</a:t>
            </a:r>
            <a:endParaRPr lang="fi-FI"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sv-FI" sz="2400" dirty="0">
                <a:effectLst/>
                <a:latin typeface="Arial" panose="020B0604020202020204" pitchFamily="34" charset="0"/>
                <a:ea typeface="Calibri" panose="020F0502020204030204" pitchFamily="34" charset="0"/>
                <a:cs typeface="Arial" panose="020B0604020202020204" pitchFamily="34" charset="0"/>
              </a:rPr>
              <a:t>Enligt forskningar har närheten till naturen en positiv effekt på vårt välmående och ökar känslan av glädje. Till exempel </a:t>
            </a:r>
            <a:r>
              <a:rPr lang="sv-FI" sz="24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www.utinaturen.fi</a:t>
            </a:r>
            <a:r>
              <a:rPr lang="sv-FI" sz="2400" dirty="0">
                <a:effectLst/>
                <a:latin typeface="Arial" panose="020B0604020202020204" pitchFamily="34" charset="0"/>
                <a:ea typeface="Calibri" panose="020F0502020204030204" pitchFamily="34" charset="0"/>
                <a:cs typeface="Arial" panose="020B0604020202020204" pitchFamily="34" charset="0"/>
              </a:rPr>
              <a:t> </a:t>
            </a:r>
            <a:r>
              <a:rPr lang="sv-FI" sz="2400" dirty="0">
                <a:latin typeface="Arial" panose="020B0604020202020204" pitchFamily="34" charset="0"/>
                <a:ea typeface="Calibri" panose="020F0502020204030204" pitchFamily="34" charset="0"/>
                <a:cs typeface="Arial" panose="020B0604020202020204" pitchFamily="34" charset="0"/>
              </a:rPr>
              <a:t>och </a:t>
            </a:r>
            <a:r>
              <a:rPr lang="sv-FI" sz="2400" dirty="0">
                <a:effectLst/>
                <a:latin typeface="Arial" panose="020B0604020202020204" pitchFamily="34" charset="0"/>
                <a:ea typeface="Calibri" panose="020F0502020204030204" pitchFamily="34" charset="0"/>
                <a:cs typeface="Arial" panose="020B0604020202020204" pitchFamily="34" charset="0"/>
                <a:hlinkClick r:id="rId3"/>
              </a:rPr>
              <a:t>www.folkhalsan.fi/naturkraft</a:t>
            </a:r>
            <a:r>
              <a:rPr lang="sv-FI" sz="2400" dirty="0">
                <a:effectLst/>
                <a:latin typeface="Arial" panose="020B0604020202020204" pitchFamily="34" charset="0"/>
                <a:ea typeface="Calibri" panose="020F0502020204030204" pitchFamily="34" charset="0"/>
                <a:cs typeface="Arial" panose="020B0604020202020204" pitchFamily="34" charset="0"/>
              </a:rPr>
              <a:t>.</a:t>
            </a:r>
            <a:endParaRPr lang="fi-FI"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sv-FI" sz="2400" dirty="0">
                <a:effectLst/>
                <a:latin typeface="Arial" panose="020B0604020202020204" pitchFamily="34" charset="0"/>
                <a:ea typeface="Calibri" panose="020F0502020204030204" pitchFamily="34" charset="0"/>
                <a:cs typeface="Arial" panose="020B0604020202020204" pitchFamily="34" charset="0"/>
              </a:rPr>
              <a:t>Smärta kan lindras genom motion och rörelse (individuellt).</a:t>
            </a:r>
            <a:endParaRPr lang="fi-FI"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kstiruutu 7">
            <a:extLst>
              <a:ext uri="{FF2B5EF4-FFF2-40B4-BE49-F238E27FC236}">
                <a16:creationId xmlns:a16="http://schemas.microsoft.com/office/drawing/2014/main" id="{51319602-3548-49DC-8FE3-6A39488CBDD0}"/>
              </a:ext>
            </a:extLst>
          </p:cNvPr>
          <p:cNvSpPr txBox="1"/>
          <p:nvPr/>
        </p:nvSpPr>
        <p:spPr>
          <a:xfrm>
            <a:off x="2985051" y="1060173"/>
            <a:ext cx="8150088" cy="1138773"/>
          </a:xfrm>
          <a:prstGeom prst="rect">
            <a:avLst/>
          </a:prstGeom>
          <a:noFill/>
        </p:spPr>
        <p:txBody>
          <a:bodyPr wrap="square" rtlCol="0">
            <a:spAutoFit/>
          </a:bodyPr>
          <a:lstStyle/>
          <a:p>
            <a:r>
              <a:rPr lang="sv-SE" sz="3400" b="1" dirty="0">
                <a:latin typeface="Arial" panose="020B0604020202020204" pitchFamily="34" charset="0"/>
                <a:cs typeface="Arial" panose="020B0604020202020204" pitchFamily="34" charset="0"/>
              </a:rPr>
              <a:t>Förbättrar livskvalitet och mental hälsa</a:t>
            </a:r>
            <a:endParaRPr lang="en-GB" sz="3400" b="1" dirty="0">
              <a:latin typeface="Arial" panose="020B0604020202020204" pitchFamily="34" charset="0"/>
              <a:cs typeface="Arial" panose="020B0604020202020204" pitchFamily="34" charset="0"/>
            </a:endParaRPr>
          </a:p>
        </p:txBody>
      </p:sp>
      <p:pic>
        <p:nvPicPr>
          <p:cNvPr id="4" name="Kuva 3">
            <a:extLst>
              <a:ext uri="{FF2B5EF4-FFF2-40B4-BE49-F238E27FC236}">
                <a16:creationId xmlns:a16="http://schemas.microsoft.com/office/drawing/2014/main" id="{F69A0400-49BE-4870-A75B-4B15746494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46"/>
            <a:ext cx="2478157" cy="6854254"/>
          </a:xfrm>
          <a:prstGeom prst="rect">
            <a:avLst/>
          </a:prstGeom>
        </p:spPr>
      </p:pic>
    </p:spTree>
    <p:extLst>
      <p:ext uri="{BB962C8B-B14F-4D97-AF65-F5344CB8AC3E}">
        <p14:creationId xmlns:p14="http://schemas.microsoft.com/office/powerpoint/2010/main" val="2793109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CEFE9C6F-FD55-4B12-AD15-2D4B55066E58}"/>
              </a:ext>
            </a:extLst>
          </p:cNvPr>
          <p:cNvSpPr txBox="1"/>
          <p:nvPr/>
        </p:nvSpPr>
        <p:spPr>
          <a:xfrm>
            <a:off x="2985051" y="2113720"/>
            <a:ext cx="8150088" cy="4816896"/>
          </a:xfrm>
          <a:prstGeom prst="rect">
            <a:avLst/>
          </a:prstGeom>
          <a:noFill/>
        </p:spPr>
        <p:txBody>
          <a:bodyPr wrap="square" rtlCol="0">
            <a:spAutoFit/>
          </a:bodyPr>
          <a:lstStyle/>
          <a:p>
            <a:pPr marL="342900" lvl="0" indent="-342900">
              <a:lnSpc>
                <a:spcPct val="107000"/>
              </a:lnSpc>
              <a:buClr>
                <a:srgbClr val="000000"/>
              </a:buClr>
              <a:buFont typeface="Symbol" panose="05050102010706020507" pitchFamily="18" charset="2"/>
              <a:buChar char=""/>
            </a:pPr>
            <a:r>
              <a:rPr lang="sv-SE" sz="2400" dirty="0">
                <a:effectLst/>
                <a:latin typeface="Arial" panose="020B0604020202020204" pitchFamily="34" charset="0"/>
                <a:ea typeface="Calibri" panose="020F0502020204030204" pitchFamily="34" charset="0"/>
                <a:cs typeface="Arial" panose="020B0604020202020204" pitchFamily="34" charset="0"/>
              </a:rPr>
              <a:t>Att upprätthålla en hälsosam vikt, betyder inte att banta</a:t>
            </a:r>
          </a:p>
          <a:p>
            <a:pPr marL="342900" lvl="0" indent="-342900">
              <a:lnSpc>
                <a:spcPct val="107000"/>
              </a:lnSpc>
              <a:buClr>
                <a:srgbClr val="000000"/>
              </a:buClr>
              <a:buFont typeface="Symbol" panose="05050102010706020507" pitchFamily="18" charset="2"/>
              <a:buChar char=""/>
            </a:pPr>
            <a:r>
              <a:rPr lang="sv-SE" sz="2400" dirty="0">
                <a:effectLst/>
                <a:latin typeface="Arial" panose="020B0604020202020204" pitchFamily="34" charset="0"/>
                <a:ea typeface="Calibri" panose="020F0502020204030204" pitchFamily="34" charset="0"/>
                <a:cs typeface="Arial" panose="020B0604020202020204" pitchFamily="34" charset="0"/>
              </a:rPr>
              <a:t>Regelbunden vardagsrörelse och en aktiv vardag (t.ex. butiksbesök, </a:t>
            </a:r>
            <a:r>
              <a:rPr lang="sv-SE" sz="2400" dirty="0" err="1">
                <a:effectLst/>
                <a:latin typeface="Arial" panose="020B0604020202020204" pitchFamily="34" charset="0"/>
                <a:ea typeface="Calibri" panose="020F0502020204030204" pitchFamily="34" charset="0"/>
                <a:cs typeface="Arial" panose="020B0604020202020204" pitchFamily="34" charset="0"/>
              </a:rPr>
              <a:t>pausjumppa</a:t>
            </a:r>
            <a:r>
              <a:rPr lang="sv-SE" sz="2400" dirty="0">
                <a:effectLst/>
                <a:latin typeface="Arial" panose="020B0604020202020204" pitchFamily="34" charset="0"/>
                <a:ea typeface="Calibri" panose="020F0502020204030204" pitchFamily="34" charset="0"/>
                <a:cs typeface="Arial" panose="020B0604020202020204" pitchFamily="34" charset="0"/>
              </a:rPr>
              <a:t>, att kratta, att städa osv) främjar en hälsosam vikt.</a:t>
            </a:r>
          </a:p>
          <a:p>
            <a:pPr marL="342900" lvl="0" indent="-342900">
              <a:lnSpc>
                <a:spcPct val="107000"/>
              </a:lnSpc>
              <a:buClr>
                <a:srgbClr val="000000"/>
              </a:buClr>
              <a:buFont typeface="Symbol" panose="05050102010706020507" pitchFamily="18" charset="2"/>
              <a:buChar char=""/>
            </a:pPr>
            <a:r>
              <a:rPr lang="sv-SE" sz="2400" dirty="0">
                <a:effectLst/>
                <a:latin typeface="Arial" panose="020B0604020202020204" pitchFamily="34" charset="0"/>
                <a:ea typeface="Calibri" panose="020F0502020204030204" pitchFamily="34" charset="0"/>
                <a:cs typeface="Arial" panose="020B0604020202020204" pitchFamily="34" charset="0"/>
              </a:rPr>
              <a:t>Måltidsrytmen, ät regelbundet: frukost, lunch, middag och 1-2 mellanmål. Det håller dig pigg och förebygger onödigt småätande längs med dagen.</a:t>
            </a:r>
          </a:p>
          <a:p>
            <a:pPr marL="342900" lvl="0" indent="-342900">
              <a:lnSpc>
                <a:spcPct val="107000"/>
              </a:lnSpc>
              <a:buClr>
                <a:srgbClr val="000000"/>
              </a:buClr>
              <a:buFont typeface="Symbol" panose="05050102010706020507" pitchFamily="18" charset="2"/>
              <a:buChar char=""/>
            </a:pPr>
            <a:r>
              <a:rPr lang="sv-SE" sz="2400" dirty="0">
                <a:effectLst/>
                <a:latin typeface="Arial" panose="020B0604020202020204" pitchFamily="34" charset="0"/>
                <a:ea typeface="Calibri" panose="020F0502020204030204" pitchFamily="34" charset="0"/>
                <a:cs typeface="Arial" panose="020B0604020202020204" pitchFamily="34" charset="0"/>
              </a:rPr>
              <a:t>Det kan ta tid att lära sig en regelbunden måltidsrytm – små steg i taget. </a:t>
            </a:r>
          </a:p>
          <a:p>
            <a:pPr marL="342900" lvl="0" indent="-342900">
              <a:lnSpc>
                <a:spcPct val="107000"/>
              </a:lnSpc>
              <a:buClr>
                <a:srgbClr val="000000"/>
              </a:buClr>
              <a:buFont typeface="Symbol" panose="05050102010706020507" pitchFamily="18" charset="2"/>
              <a:buChar char=""/>
            </a:pPr>
            <a:r>
              <a:rPr lang="sv-SE" sz="2400" dirty="0">
                <a:effectLst/>
                <a:latin typeface="Arial" panose="020B0604020202020204" pitchFamily="34" charset="0"/>
                <a:ea typeface="Calibri" panose="020F0502020204030204" pitchFamily="34" charset="0"/>
                <a:cs typeface="Arial" panose="020B0604020202020204" pitchFamily="34" charset="0"/>
              </a:rPr>
              <a:t>Genom att äta regelbundet och träna lagom är det lättare för dig att hålla en hälsosam vikt, om du tränar för hårt och äter för lite går kroppen på sparlåga.</a:t>
            </a:r>
          </a:p>
        </p:txBody>
      </p:sp>
      <p:sp>
        <p:nvSpPr>
          <p:cNvPr id="5" name="Tekstiruutu 4">
            <a:extLst>
              <a:ext uri="{FF2B5EF4-FFF2-40B4-BE49-F238E27FC236}">
                <a16:creationId xmlns:a16="http://schemas.microsoft.com/office/drawing/2014/main" id="{520EFDA7-7AC6-47E3-9058-01AF944A61A9}"/>
              </a:ext>
            </a:extLst>
          </p:cNvPr>
          <p:cNvSpPr txBox="1"/>
          <p:nvPr/>
        </p:nvSpPr>
        <p:spPr>
          <a:xfrm>
            <a:off x="2985051" y="1060173"/>
            <a:ext cx="8150088" cy="1138773"/>
          </a:xfrm>
          <a:prstGeom prst="rect">
            <a:avLst/>
          </a:prstGeom>
          <a:noFill/>
        </p:spPr>
        <p:txBody>
          <a:bodyPr wrap="square" rtlCol="0">
            <a:spAutoFit/>
          </a:bodyPr>
          <a:lstStyle/>
          <a:p>
            <a:r>
              <a:rPr lang="sv-SE" sz="3400" b="1" dirty="0">
                <a:latin typeface="Arial" panose="020B0604020202020204" pitchFamily="34" charset="0"/>
                <a:cs typeface="Arial" panose="020B0604020202020204" pitchFamily="34" charset="0"/>
              </a:rPr>
              <a:t>Hjälper att upprätthålla en hälsosam vikt</a:t>
            </a:r>
            <a:endParaRPr lang="en-GB" sz="3400" b="1" dirty="0">
              <a:latin typeface="Arial" panose="020B0604020202020204" pitchFamily="34" charset="0"/>
              <a:cs typeface="Arial" panose="020B0604020202020204" pitchFamily="34" charset="0"/>
            </a:endParaRPr>
          </a:p>
        </p:txBody>
      </p:sp>
      <p:pic>
        <p:nvPicPr>
          <p:cNvPr id="6" name="Kuva 5">
            <a:extLst>
              <a:ext uri="{FF2B5EF4-FFF2-40B4-BE49-F238E27FC236}">
                <a16:creationId xmlns:a16="http://schemas.microsoft.com/office/drawing/2014/main" id="{AB36505F-46AB-4E26-AA00-7E3D7E9600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46"/>
            <a:ext cx="2478157" cy="6854254"/>
          </a:xfrm>
          <a:prstGeom prst="rect">
            <a:avLst/>
          </a:prstGeom>
        </p:spPr>
      </p:pic>
    </p:spTree>
    <p:extLst>
      <p:ext uri="{BB962C8B-B14F-4D97-AF65-F5344CB8AC3E}">
        <p14:creationId xmlns:p14="http://schemas.microsoft.com/office/powerpoint/2010/main" val="2270009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a:extLst>
              <a:ext uri="{FF2B5EF4-FFF2-40B4-BE49-F238E27FC236}">
                <a16:creationId xmlns:a16="http://schemas.microsoft.com/office/drawing/2014/main" id="{C078EFEF-A311-4793-B1B1-21074E408169}"/>
              </a:ext>
            </a:extLst>
          </p:cNvPr>
          <p:cNvSpPr txBox="1"/>
          <p:nvPr/>
        </p:nvSpPr>
        <p:spPr>
          <a:xfrm>
            <a:off x="2330203" y="286713"/>
            <a:ext cx="7721600" cy="830997"/>
          </a:xfrm>
          <a:prstGeom prst="rect">
            <a:avLst/>
          </a:prstGeom>
          <a:noFill/>
        </p:spPr>
        <p:txBody>
          <a:bodyPr wrap="square" rtlCol="0">
            <a:spAutoFit/>
          </a:bodyPr>
          <a:lstStyle/>
          <a:p>
            <a:pPr algn="ctr"/>
            <a:r>
              <a:rPr lang="fi-FI" sz="4800" b="1" dirty="0" err="1">
                <a:latin typeface="Arial" panose="020B0604020202020204" pitchFamily="34" charset="0"/>
                <a:cs typeface="Arial" panose="020B0604020202020204" pitchFamily="34" charset="0"/>
              </a:rPr>
              <a:t>Tallriksmodellen</a:t>
            </a:r>
            <a:endParaRPr lang="fi-FI" sz="4800" b="1" dirty="0">
              <a:latin typeface="Arial" panose="020B0604020202020204" pitchFamily="34" charset="0"/>
              <a:cs typeface="Arial" panose="020B0604020202020204" pitchFamily="34" charset="0"/>
            </a:endParaRPr>
          </a:p>
        </p:txBody>
      </p:sp>
      <p:pic>
        <p:nvPicPr>
          <p:cNvPr id="7" name="Kuva 6">
            <a:extLst>
              <a:ext uri="{FF2B5EF4-FFF2-40B4-BE49-F238E27FC236}">
                <a16:creationId xmlns:a16="http://schemas.microsoft.com/office/drawing/2014/main" id="{394B7A46-C07F-450A-B10E-269479D76CEE}"/>
              </a:ext>
            </a:extLst>
          </p:cNvPr>
          <p:cNvPicPr>
            <a:picLocks noChangeAspect="1"/>
          </p:cNvPicPr>
          <p:nvPr/>
        </p:nvPicPr>
        <p:blipFill>
          <a:blip r:embed="rId3"/>
          <a:stretch>
            <a:fillRect/>
          </a:stretch>
        </p:blipFill>
        <p:spPr>
          <a:xfrm>
            <a:off x="6510212" y="2005594"/>
            <a:ext cx="4848416" cy="3277606"/>
          </a:xfrm>
          <a:prstGeom prst="rect">
            <a:avLst/>
          </a:prstGeom>
          <a:ln w="76200">
            <a:solidFill>
              <a:schemeClr val="accent2"/>
            </a:solidFill>
          </a:ln>
        </p:spPr>
      </p:pic>
      <p:sp>
        <p:nvSpPr>
          <p:cNvPr id="8" name="Tekstiruutu 7">
            <a:extLst>
              <a:ext uri="{FF2B5EF4-FFF2-40B4-BE49-F238E27FC236}">
                <a16:creationId xmlns:a16="http://schemas.microsoft.com/office/drawing/2014/main" id="{1E0DBAFE-AFD2-459B-9374-37FEA06AD44F}"/>
              </a:ext>
            </a:extLst>
          </p:cNvPr>
          <p:cNvSpPr txBox="1"/>
          <p:nvPr/>
        </p:nvSpPr>
        <p:spPr>
          <a:xfrm>
            <a:off x="990600" y="5989011"/>
            <a:ext cx="9898364" cy="369332"/>
          </a:xfrm>
          <a:prstGeom prst="rect">
            <a:avLst/>
          </a:prstGeom>
          <a:noFill/>
        </p:spPr>
        <p:txBody>
          <a:bodyPr wrap="square" rtlCol="0">
            <a:spAutoFit/>
          </a:bodyPr>
          <a:lstStyle/>
          <a:p>
            <a:r>
              <a:rPr lang="fi-FI" dirty="0"/>
              <a:t>www.ruokavirasto.fi/teemat/terveytta-edistava-ruokavalio/ravitsemus--ja-ruokasuositukset/lautasmalli/</a:t>
            </a:r>
          </a:p>
        </p:txBody>
      </p:sp>
      <p:pic>
        <p:nvPicPr>
          <p:cNvPr id="9" name="Kuva 8">
            <a:extLst>
              <a:ext uri="{FF2B5EF4-FFF2-40B4-BE49-F238E27FC236}">
                <a16:creationId xmlns:a16="http://schemas.microsoft.com/office/drawing/2014/main" id="{F40C05B5-6509-4888-AA7C-27B6A5881BD0}"/>
              </a:ext>
            </a:extLst>
          </p:cNvPr>
          <p:cNvPicPr>
            <a:picLocks noChangeAspect="1"/>
          </p:cNvPicPr>
          <p:nvPr/>
        </p:nvPicPr>
        <p:blipFill>
          <a:blip r:embed="rId4"/>
          <a:stretch>
            <a:fillRect/>
          </a:stretch>
        </p:blipFill>
        <p:spPr>
          <a:xfrm>
            <a:off x="495582" y="1912421"/>
            <a:ext cx="5444200" cy="3938357"/>
          </a:xfrm>
          <a:prstGeom prst="rect">
            <a:avLst/>
          </a:prstGeom>
        </p:spPr>
      </p:pic>
    </p:spTree>
    <p:extLst>
      <p:ext uri="{BB962C8B-B14F-4D97-AF65-F5344CB8AC3E}">
        <p14:creationId xmlns:p14="http://schemas.microsoft.com/office/powerpoint/2010/main" val="1328431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388E7B-85DF-49E2-B500-8B8FF6530122}"/>
              </a:ext>
            </a:extLst>
          </p:cNvPr>
          <p:cNvSpPr>
            <a:spLocks noGrp="1"/>
          </p:cNvSpPr>
          <p:nvPr>
            <p:ph type="ctrTitle"/>
          </p:nvPr>
        </p:nvSpPr>
        <p:spPr>
          <a:xfrm>
            <a:off x="6096000" y="1756390"/>
            <a:ext cx="5918200" cy="4076346"/>
          </a:xfrm>
        </p:spPr>
        <p:txBody>
          <a:bodyPr anchor="t">
            <a:noAutofit/>
          </a:bodyPr>
          <a:lstStyle/>
          <a:p>
            <a:pPr algn="l">
              <a:lnSpc>
                <a:spcPct val="100000"/>
              </a:lnSpc>
            </a:pPr>
            <a:r>
              <a:rPr lang="sv-SE" sz="2000" dirty="0">
                <a:latin typeface="Arial" panose="020B0604020202020204" pitchFamily="34" charset="0"/>
                <a:cs typeface="Arial" panose="020B0604020202020204" pitchFamily="34" charset="0"/>
              </a:rPr>
              <a:t>Portionsstorleken är individuell. Tallriksmodellen fungerar bra oberoende av storleken på portionen.</a:t>
            </a:r>
            <a:br>
              <a:rPr lang="fi-FI" sz="2000" dirty="0">
                <a:latin typeface="Arial" panose="020B0604020202020204" pitchFamily="34" charset="0"/>
                <a:cs typeface="Arial" panose="020B0604020202020204" pitchFamily="34" charset="0"/>
              </a:rPr>
            </a:br>
            <a:br>
              <a:rPr lang="fi-FI" sz="2000" dirty="0">
                <a:latin typeface="Arial" panose="020B0604020202020204" pitchFamily="34" charset="0"/>
                <a:cs typeface="Arial" panose="020B0604020202020204" pitchFamily="34" charset="0"/>
              </a:rPr>
            </a:br>
            <a:r>
              <a:rPr lang="sv-SE" sz="2000" dirty="0">
                <a:latin typeface="Arial" panose="020B0604020202020204" pitchFamily="34" charset="0"/>
                <a:cs typeface="Arial" panose="020B0604020202020204" pitchFamily="34" charset="0"/>
              </a:rPr>
              <a:t>Ät regelbundet under dagen, frukost, lunch, middag och 1–2 mellanmål.</a:t>
            </a:r>
            <a:br>
              <a:rPr lang="fi-FI" sz="2000" dirty="0">
                <a:latin typeface="Arial" panose="020B0604020202020204" pitchFamily="34" charset="0"/>
                <a:cs typeface="Arial" panose="020B0604020202020204" pitchFamily="34" charset="0"/>
              </a:rPr>
            </a:br>
            <a:br>
              <a:rPr lang="fi-FI" sz="2000" dirty="0">
                <a:latin typeface="Arial" panose="020B0604020202020204" pitchFamily="34" charset="0"/>
                <a:cs typeface="Arial" panose="020B0604020202020204" pitchFamily="34" charset="0"/>
              </a:rPr>
            </a:br>
            <a:r>
              <a:rPr lang="sv-SE" sz="2000" dirty="0">
                <a:latin typeface="Arial" panose="020B0604020202020204" pitchFamily="34" charset="0"/>
                <a:cs typeface="Arial" panose="020B0604020202020204" pitchFamily="34" charset="0"/>
              </a:rPr>
              <a:t>En regelbunden måltidsrytm minskar risken för blodsockersvängningar, minskar känslan av hunger (kontrollerar hungers känslan) främjar en hälsosam vikt och skyddar tänderna mot karies. </a:t>
            </a:r>
            <a:br>
              <a:rPr lang="fi-FI" sz="2000" dirty="0">
                <a:latin typeface="Arial" panose="020B0604020202020204" pitchFamily="34" charset="0"/>
                <a:cs typeface="Arial" panose="020B0604020202020204" pitchFamily="34" charset="0"/>
              </a:rPr>
            </a:br>
            <a:br>
              <a:rPr lang="fi-FI" sz="2000" dirty="0">
                <a:latin typeface="Arial" panose="020B0604020202020204" pitchFamily="34" charset="0"/>
                <a:cs typeface="Arial" panose="020B0604020202020204" pitchFamily="34" charset="0"/>
              </a:rPr>
            </a:br>
            <a:r>
              <a:rPr lang="sv-SE" sz="2000" dirty="0">
                <a:latin typeface="Arial" panose="020B0604020202020204" pitchFamily="34" charset="0"/>
                <a:cs typeface="Arial" panose="020B0604020202020204" pitchFamily="34" charset="0"/>
              </a:rPr>
              <a:t>Regelbundna måltider hjälper dig att äta lagom stora portioner och minskar suget att småäta.</a:t>
            </a:r>
            <a:endParaRPr lang="fi-FI" sz="2000" dirty="0"/>
          </a:p>
        </p:txBody>
      </p:sp>
      <p:sp>
        <p:nvSpPr>
          <p:cNvPr id="3" name="Alaotsikko 2">
            <a:extLst>
              <a:ext uri="{FF2B5EF4-FFF2-40B4-BE49-F238E27FC236}">
                <a16:creationId xmlns:a16="http://schemas.microsoft.com/office/drawing/2014/main" id="{12BCCAE0-133D-4997-AADE-E2C210C9BFB7}"/>
              </a:ext>
            </a:extLst>
          </p:cNvPr>
          <p:cNvSpPr>
            <a:spLocks noGrp="1"/>
          </p:cNvSpPr>
          <p:nvPr>
            <p:ph type="subTitle" idx="1"/>
          </p:nvPr>
        </p:nvSpPr>
        <p:spPr>
          <a:xfrm>
            <a:off x="1274293" y="541693"/>
            <a:ext cx="9144000" cy="741362"/>
          </a:xfrm>
        </p:spPr>
        <p:txBody>
          <a:bodyPr>
            <a:noAutofit/>
          </a:bodyPr>
          <a:lstStyle/>
          <a:p>
            <a:r>
              <a:rPr lang="fi-FI" sz="4800" b="1" dirty="0" err="1">
                <a:latin typeface="Arial" panose="020B0604020202020204" pitchFamily="34" charset="0"/>
                <a:cs typeface="Arial" panose="020B0604020202020204" pitchFamily="34" charset="0"/>
              </a:rPr>
              <a:t>Tallriksmodellen</a:t>
            </a:r>
            <a:endParaRPr lang="fi-FI" sz="4800" b="1" dirty="0">
              <a:latin typeface="Arial" panose="020B0604020202020204" pitchFamily="34" charset="0"/>
              <a:cs typeface="Arial" panose="020B0604020202020204" pitchFamily="34" charset="0"/>
            </a:endParaRPr>
          </a:p>
        </p:txBody>
      </p:sp>
      <p:pic>
        <p:nvPicPr>
          <p:cNvPr id="6" name="Kuva 5">
            <a:extLst>
              <a:ext uri="{FF2B5EF4-FFF2-40B4-BE49-F238E27FC236}">
                <a16:creationId xmlns:a16="http://schemas.microsoft.com/office/drawing/2014/main" id="{BC4BAD2A-9257-4A54-B293-F32E8B97F7B0}"/>
              </a:ext>
            </a:extLst>
          </p:cNvPr>
          <p:cNvPicPr>
            <a:picLocks noChangeAspect="1"/>
          </p:cNvPicPr>
          <p:nvPr/>
        </p:nvPicPr>
        <p:blipFill rotWithShape="1">
          <a:blip r:embed="rId3"/>
          <a:srcRect l="5669" t="7397" r="5883"/>
          <a:stretch/>
        </p:blipFill>
        <p:spPr>
          <a:xfrm>
            <a:off x="317499" y="1895735"/>
            <a:ext cx="5443984" cy="3937001"/>
          </a:xfrm>
          <a:prstGeom prst="rect">
            <a:avLst/>
          </a:prstGeom>
        </p:spPr>
      </p:pic>
    </p:spTree>
    <p:extLst>
      <p:ext uri="{BB962C8B-B14F-4D97-AF65-F5344CB8AC3E}">
        <p14:creationId xmlns:p14="http://schemas.microsoft.com/office/powerpoint/2010/main" val="938475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0EBA4CC1-6117-4662-A458-3300814DC013}"/>
              </a:ext>
            </a:extLst>
          </p:cNvPr>
          <p:cNvSpPr txBox="1"/>
          <p:nvPr/>
        </p:nvSpPr>
        <p:spPr>
          <a:xfrm>
            <a:off x="2985051" y="2301644"/>
            <a:ext cx="8150088" cy="4410503"/>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sv-FI" sz="2400" dirty="0">
                <a:effectLst/>
                <a:latin typeface="Arial" panose="020B0604020202020204" pitchFamily="34" charset="0"/>
                <a:ea typeface="Calibri" panose="020F0502020204030204" pitchFamily="34" charset="0"/>
                <a:cs typeface="Arial" panose="020B0604020202020204" pitchFamily="34" charset="0"/>
              </a:rPr>
              <a:t>Ta i bruk ett hjälpmedel så att krafterna räcker till mer än bara vardagssysslor. </a:t>
            </a:r>
            <a:endParaRPr lang="fi-FI"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sv-FI" sz="2400" dirty="0">
                <a:effectLst/>
                <a:latin typeface="Arial" panose="020B0604020202020204" pitchFamily="34" charset="0"/>
                <a:ea typeface="Calibri" panose="020F0502020204030204" pitchFamily="34" charset="0"/>
                <a:cs typeface="Arial" panose="020B0604020202020204" pitchFamily="34" charset="0"/>
              </a:rPr>
              <a:t>Genom att röra på dig upprätthåller du förmågan att självständigt klara av vardagssysslor (klä på dig, förflyttningar, att tvätta dig) och behovet av hjälp minskar. </a:t>
            </a:r>
            <a:endParaRPr lang="fi-FI"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sv-FI" sz="2400" dirty="0">
                <a:effectLst/>
                <a:latin typeface="Arial" panose="020B0604020202020204" pitchFamily="34" charset="0"/>
                <a:ea typeface="Calibri" panose="020F0502020204030204" pitchFamily="34" charset="0"/>
                <a:cs typeface="Arial" panose="020B0604020202020204" pitchFamily="34" charset="0"/>
              </a:rPr>
              <a:t>Rullstolsrugby som stöd till rehabiliteringen: Tuomas </a:t>
            </a:r>
            <a:r>
              <a:rPr lang="sv-FI" sz="2400" dirty="0" err="1">
                <a:effectLst/>
                <a:latin typeface="Arial" panose="020B0604020202020204" pitchFamily="34" charset="0"/>
                <a:ea typeface="Calibri" panose="020F0502020204030204" pitchFamily="34" charset="0"/>
                <a:cs typeface="Arial" panose="020B0604020202020204" pitchFamily="34" charset="0"/>
              </a:rPr>
              <a:t>Tella</a:t>
            </a:r>
            <a:endParaRPr lang="fi-FI" sz="2400" dirty="0">
              <a:effectLst/>
              <a:latin typeface="Arial" panose="020B0604020202020204" pitchFamily="34" charset="0"/>
              <a:ea typeface="Calibri" panose="020F0502020204030204" pitchFamily="34" charset="0"/>
              <a:cs typeface="Arial" panose="020B0604020202020204" pitchFamily="34" charset="0"/>
            </a:endParaRPr>
          </a:p>
          <a:p>
            <a:pPr marL="457200">
              <a:lnSpc>
                <a:spcPct val="107000"/>
              </a:lnSpc>
            </a:pPr>
            <a:r>
              <a:rPr lang="sv-FI" sz="24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www.youtube.com/watch?v=NHDRhNSmU7E</a:t>
            </a:r>
            <a:r>
              <a:rPr lang="sv-FI" sz="2400" dirty="0">
                <a:effectLst/>
                <a:latin typeface="Arial" panose="020B0604020202020204" pitchFamily="34" charset="0"/>
                <a:ea typeface="Calibri" panose="020F0502020204030204" pitchFamily="34" charset="0"/>
                <a:cs typeface="Arial" panose="020B0604020202020204" pitchFamily="34" charset="0"/>
              </a:rPr>
              <a:t> </a:t>
            </a:r>
            <a:endParaRPr lang="fi-FI"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sv-FI" sz="2400" dirty="0">
                <a:effectLst/>
                <a:latin typeface="Arial" panose="020B0604020202020204" pitchFamily="34" charset="0"/>
                <a:ea typeface="Calibri" panose="020F0502020204030204" pitchFamily="34" charset="0"/>
                <a:cs typeface="Arial" panose="020B0604020202020204" pitchFamily="34" charset="0"/>
              </a:rPr>
              <a:t>Motion/fysisk aktivitet fungerar som smörjmedel för lederna!</a:t>
            </a:r>
            <a:endParaRPr lang="fi-FI"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kstiruutu 4">
            <a:extLst>
              <a:ext uri="{FF2B5EF4-FFF2-40B4-BE49-F238E27FC236}">
                <a16:creationId xmlns:a16="http://schemas.microsoft.com/office/drawing/2014/main" id="{0AC1018F-D281-408A-B7C3-5C54F3D67F41}"/>
              </a:ext>
            </a:extLst>
          </p:cNvPr>
          <p:cNvSpPr txBox="1"/>
          <p:nvPr/>
        </p:nvSpPr>
        <p:spPr>
          <a:xfrm>
            <a:off x="2985051" y="1060173"/>
            <a:ext cx="8150088" cy="1138773"/>
          </a:xfrm>
          <a:prstGeom prst="rect">
            <a:avLst/>
          </a:prstGeom>
          <a:noFill/>
        </p:spPr>
        <p:txBody>
          <a:bodyPr wrap="square" rtlCol="0">
            <a:spAutoFit/>
          </a:bodyPr>
          <a:lstStyle/>
          <a:p>
            <a:r>
              <a:rPr lang="sv-SE" sz="3400" b="1" dirty="0">
                <a:latin typeface="Arial" panose="020B0604020202020204" pitchFamily="34" charset="0"/>
                <a:cs typeface="Arial" panose="020B0604020202020204" pitchFamily="34" charset="0"/>
              </a:rPr>
              <a:t>Förbättrar förmågan att självständigt klara av vardagliga sysslor</a:t>
            </a:r>
            <a:endParaRPr lang="en-GB" sz="3400" b="1" dirty="0">
              <a:latin typeface="Arial" panose="020B0604020202020204" pitchFamily="34" charset="0"/>
              <a:cs typeface="Arial" panose="020B0604020202020204" pitchFamily="34" charset="0"/>
            </a:endParaRPr>
          </a:p>
        </p:txBody>
      </p:sp>
      <p:pic>
        <p:nvPicPr>
          <p:cNvPr id="6" name="Kuva 5">
            <a:extLst>
              <a:ext uri="{FF2B5EF4-FFF2-40B4-BE49-F238E27FC236}">
                <a16:creationId xmlns:a16="http://schemas.microsoft.com/office/drawing/2014/main" id="{67498205-632B-4221-9575-5FD5C7EB62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46"/>
            <a:ext cx="2478157" cy="6854254"/>
          </a:xfrm>
          <a:prstGeom prst="rect">
            <a:avLst/>
          </a:prstGeom>
        </p:spPr>
      </p:pic>
    </p:spTree>
    <p:extLst>
      <p:ext uri="{BB962C8B-B14F-4D97-AF65-F5344CB8AC3E}">
        <p14:creationId xmlns:p14="http://schemas.microsoft.com/office/powerpoint/2010/main" val="3924623255"/>
      </p:ext>
    </p:extLst>
  </p:cSld>
  <p:clrMapOvr>
    <a:masterClrMapping/>
  </p:clrMapOvr>
</p:sld>
</file>

<file path=ppt/theme/theme1.xml><?xml version="1.0" encoding="utf-8"?>
<a:theme xmlns:a="http://schemas.openxmlformats.org/drawingml/2006/main" name="Office-teema">
  <a:themeElements>
    <a:clrScheme name="Office-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4691</TotalTime>
  <Words>1783</Words>
  <Application>Microsoft Office PowerPoint</Application>
  <PresentationFormat>Laajakuva</PresentationFormat>
  <Paragraphs>168</Paragraphs>
  <Slides>19</Slides>
  <Notes>7</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19</vt:i4>
      </vt:variant>
    </vt:vector>
  </HeadingPairs>
  <TitlesOfParts>
    <vt:vector size="24" baseType="lpstr">
      <vt:lpstr>Arial</vt:lpstr>
      <vt:lpstr>Calibri</vt:lpstr>
      <vt:lpstr>Calibri Light</vt:lpstr>
      <vt:lpstr>Symbol</vt:lpstr>
      <vt:lpstr>Office-teema</vt:lpstr>
      <vt:lpstr>PowerPoint-esitys</vt:lpstr>
      <vt:lpstr>PowerPoint-esitys</vt:lpstr>
      <vt:lpstr>Termer som används i infografen </vt:lpstr>
      <vt:lpstr>PowerPoint-esitys</vt:lpstr>
      <vt:lpstr>PowerPoint-esitys</vt:lpstr>
      <vt:lpstr>PowerPoint-esitys</vt:lpstr>
      <vt:lpstr>PowerPoint-esitys</vt:lpstr>
      <vt:lpstr>Portionsstorleken är individuell. Tallriksmodellen fungerar bra oberoende av storleken på portionen.  Ät regelbundet under dagen, frukost, lunch, middag och 1–2 mellanmål.  En regelbunden måltidsrytm minskar risken för blodsockersvängningar, minskar känslan av hunger (kontrollerar hungers känslan) främjar en hälsosam vikt och skyddar tänderna mot karies.   Regelbundna måltider hjälper dig att äta lagom stora portioner och minskar suget att småäta.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Motionsrekommendationer</vt:lpstr>
      <vt:lpstr>Källor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Otsikko tänne ehkä 2 riviä</dc:title>
  <dc:creator>Heini Kauppinen</dc:creator>
  <cp:lastModifiedBy>Lotta Nylund</cp:lastModifiedBy>
  <cp:revision>24</cp:revision>
  <dcterms:created xsi:type="dcterms:W3CDTF">2019-04-01T10:37:41Z</dcterms:created>
  <dcterms:modified xsi:type="dcterms:W3CDTF">2021-03-23T06:16:12Z</dcterms:modified>
</cp:coreProperties>
</file>